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2" r:id="rId4"/>
    <p:sldId id="277" r:id="rId5"/>
    <p:sldId id="270" r:id="rId6"/>
    <p:sldId id="267" r:id="rId7"/>
    <p:sldId id="271" r:id="rId8"/>
    <p:sldId id="273" r:id="rId9"/>
    <p:sldId id="274" r:id="rId10"/>
    <p:sldId id="261" r:id="rId11"/>
    <p:sldId id="275" r:id="rId12"/>
    <p:sldId id="276" r:id="rId13"/>
    <p:sldId id="280" r:id="rId14"/>
    <p:sldId id="278" r:id="rId15"/>
    <p:sldId id="281" r:id="rId16"/>
    <p:sldId id="282" r:id="rId17"/>
    <p:sldId id="283" r:id="rId18"/>
    <p:sldId id="259" r:id="rId19"/>
    <p:sldId id="257" r:id="rId20"/>
    <p:sldId id="258" r:id="rId21"/>
    <p:sldId id="286" r:id="rId22"/>
    <p:sldId id="287" r:id="rId23"/>
    <p:sldId id="288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enther\Documents\CMKOS%20Referat%205.4.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enther\Documents\CMKOS%20Referat%205.4.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pieChart>
        <c:varyColors val="1"/>
        <c:ser>
          <c:idx val="0"/>
          <c:order val="0"/>
          <c:cat>
            <c:strRef>
              <c:f>Tabelle1!$A$2:$A$14</c:f>
              <c:strCache>
                <c:ptCount val="13"/>
                <c:pt idx="0">
                  <c:v>Germany</c:v>
                </c:pt>
                <c:pt idx="1">
                  <c:v>Italy</c:v>
                </c:pt>
                <c:pt idx="2">
                  <c:v>France</c:v>
                </c:pt>
                <c:pt idx="3">
                  <c:v>UK</c:v>
                </c:pt>
                <c:pt idx="4">
                  <c:v>CH</c:v>
                </c:pt>
                <c:pt idx="5">
                  <c:v>AU</c:v>
                </c:pt>
                <c:pt idx="6">
                  <c:v>HU</c:v>
                </c:pt>
                <c:pt idx="7">
                  <c:v>PL</c:v>
                </c:pt>
                <c:pt idx="8">
                  <c:v>RS</c:v>
                </c:pt>
                <c:pt idx="9">
                  <c:v>USA</c:v>
                </c:pt>
                <c:pt idx="10">
                  <c:v>Japan</c:v>
                </c:pt>
                <c:pt idx="11">
                  <c:v>China</c:v>
                </c:pt>
                <c:pt idx="12">
                  <c:v> other</c:v>
                </c:pt>
              </c:strCache>
            </c:str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32</c:v>
                </c:pt>
                <c:pt idx="1">
                  <c:v>3.7</c:v>
                </c:pt>
                <c:pt idx="2">
                  <c:v>5.0999999999999996</c:v>
                </c:pt>
                <c:pt idx="3">
                  <c:v>5.0999999999999996</c:v>
                </c:pt>
                <c:pt idx="4">
                  <c:v>1.6</c:v>
                </c:pt>
                <c:pt idx="5">
                  <c:v>4.3</c:v>
                </c:pt>
                <c:pt idx="6">
                  <c:v>2.8</c:v>
                </c:pt>
                <c:pt idx="7">
                  <c:v>6</c:v>
                </c:pt>
                <c:pt idx="8">
                  <c:v>3.1</c:v>
                </c:pt>
                <c:pt idx="9">
                  <c:v>2.2000000000000002</c:v>
                </c:pt>
                <c:pt idx="10">
                  <c:v>0.60000000000000064</c:v>
                </c:pt>
                <c:pt idx="11">
                  <c:v>1.2</c:v>
                </c:pt>
                <c:pt idx="12">
                  <c:v>32.300000000000004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pieChart>
        <c:varyColors val="1"/>
        <c:ser>
          <c:idx val="0"/>
          <c:order val="0"/>
          <c:cat>
            <c:strRef>
              <c:f>Tabelle2!$A$2:$A$14</c:f>
              <c:strCache>
                <c:ptCount val="13"/>
                <c:pt idx="0">
                  <c:v>Germany</c:v>
                </c:pt>
                <c:pt idx="1">
                  <c:v>Italy</c:v>
                </c:pt>
                <c:pt idx="2">
                  <c:v>France</c:v>
                </c:pt>
                <c:pt idx="3">
                  <c:v>UK</c:v>
                </c:pt>
                <c:pt idx="4">
                  <c:v>CH</c:v>
                </c:pt>
                <c:pt idx="5">
                  <c:v>CZ</c:v>
                </c:pt>
                <c:pt idx="6">
                  <c:v>HU</c:v>
                </c:pt>
                <c:pt idx="7">
                  <c:v>PL</c:v>
                </c:pt>
                <c:pt idx="8">
                  <c:v>RS</c:v>
                </c:pt>
                <c:pt idx="9">
                  <c:v>USA</c:v>
                </c:pt>
                <c:pt idx="10">
                  <c:v>Japan</c:v>
                </c:pt>
                <c:pt idx="11">
                  <c:v>China</c:v>
                </c:pt>
                <c:pt idx="12">
                  <c:v> other</c:v>
                </c:pt>
              </c:strCache>
            </c:strRef>
          </c:cat>
          <c:val>
            <c:numRef>
              <c:f>Tabelle2!$B$2:$B$14</c:f>
              <c:numCache>
                <c:formatCode>General</c:formatCode>
                <c:ptCount val="13"/>
                <c:pt idx="0">
                  <c:v>29.7</c:v>
                </c:pt>
                <c:pt idx="1">
                  <c:v>6.4</c:v>
                </c:pt>
                <c:pt idx="2">
                  <c:v>4.9000000000000004</c:v>
                </c:pt>
                <c:pt idx="3">
                  <c:v>3.1</c:v>
                </c:pt>
                <c:pt idx="4">
                  <c:v>5.2</c:v>
                </c:pt>
                <c:pt idx="5">
                  <c:v>3.4</c:v>
                </c:pt>
                <c:pt idx="6">
                  <c:v>3.3</c:v>
                </c:pt>
                <c:pt idx="7">
                  <c:v>3</c:v>
                </c:pt>
                <c:pt idx="8">
                  <c:v>2.5</c:v>
                </c:pt>
                <c:pt idx="9">
                  <c:v>6.1</c:v>
                </c:pt>
                <c:pt idx="10">
                  <c:v>1</c:v>
                </c:pt>
                <c:pt idx="11">
                  <c:v>2.6</c:v>
                </c:pt>
                <c:pt idx="12">
                  <c:v>28.8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CB7D8-0562-400B-AAD0-FB17C25E4473}" type="datetimeFigureOut">
              <a:rPr lang="de-AT" smtClean="0"/>
              <a:pPr/>
              <a:t>05.04.2016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9D882-4FF6-4126-A7EF-AF1362570B3A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err="1" smtClean="0"/>
              <a:t>Austria‘s</a:t>
            </a:r>
            <a:r>
              <a:rPr lang="de-AT" b="1" dirty="0" smtClean="0"/>
              <a:t> Economy: </a:t>
            </a:r>
            <a:r>
              <a:rPr lang="de-AT" b="1" dirty="0" err="1" smtClean="0"/>
              <a:t>recent</a:t>
            </a:r>
            <a:r>
              <a:rPr lang="de-AT" b="1" dirty="0" smtClean="0"/>
              <a:t> </a:t>
            </a:r>
            <a:r>
              <a:rPr lang="de-AT" b="1" dirty="0" err="1" smtClean="0"/>
              <a:t>performance</a:t>
            </a:r>
            <a:r>
              <a:rPr lang="de-AT" b="1" dirty="0" smtClean="0"/>
              <a:t> </a:t>
            </a:r>
            <a:r>
              <a:rPr lang="de-AT" b="1" dirty="0" err="1" smtClean="0"/>
              <a:t>and</a:t>
            </a:r>
            <a:r>
              <a:rPr lang="de-AT" b="1" dirty="0" smtClean="0"/>
              <a:t> </a:t>
            </a:r>
            <a:r>
              <a:rPr lang="de-AT" b="1" dirty="0" err="1" smtClean="0"/>
              <a:t>long</a:t>
            </a:r>
            <a:r>
              <a:rPr lang="de-AT" b="1" dirty="0" smtClean="0"/>
              <a:t> </a:t>
            </a:r>
            <a:r>
              <a:rPr lang="de-AT" b="1" dirty="0" err="1" smtClean="0"/>
              <a:t>term</a:t>
            </a:r>
            <a:r>
              <a:rPr lang="de-AT" b="1" dirty="0" smtClean="0"/>
              <a:t> </a:t>
            </a:r>
            <a:r>
              <a:rPr lang="de-AT" b="1" dirty="0" err="1" smtClean="0"/>
              <a:t>economic</a:t>
            </a:r>
            <a:r>
              <a:rPr lang="de-AT" b="1" dirty="0" smtClean="0"/>
              <a:t> </a:t>
            </a:r>
            <a:r>
              <a:rPr lang="de-AT" b="1" dirty="0" err="1" smtClean="0"/>
              <a:t>policy</a:t>
            </a:r>
            <a:r>
              <a:rPr lang="de-AT" b="1" dirty="0" smtClean="0"/>
              <a:t> </a:t>
            </a:r>
            <a:r>
              <a:rPr lang="de-AT" b="1" dirty="0" err="1" smtClean="0"/>
              <a:t>orientation</a:t>
            </a:r>
            <a:r>
              <a:rPr lang="de-AT" b="1" dirty="0" smtClean="0"/>
              <a:t> </a:t>
            </a:r>
            <a:endParaRPr lang="de-AT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err="1" smtClean="0">
                <a:solidFill>
                  <a:srgbClr val="FF0000"/>
                </a:solidFill>
              </a:rPr>
              <a:t>Presentation</a:t>
            </a:r>
            <a:r>
              <a:rPr lang="de-AT" dirty="0" smtClean="0">
                <a:solidFill>
                  <a:srgbClr val="FF0000"/>
                </a:solidFill>
              </a:rPr>
              <a:t> </a:t>
            </a:r>
            <a:r>
              <a:rPr lang="de-AT" dirty="0" err="1" smtClean="0">
                <a:solidFill>
                  <a:srgbClr val="FF0000"/>
                </a:solidFill>
              </a:rPr>
              <a:t>by</a:t>
            </a:r>
            <a:r>
              <a:rPr lang="de-AT" dirty="0" smtClean="0">
                <a:solidFill>
                  <a:srgbClr val="FF0000"/>
                </a:solidFill>
              </a:rPr>
              <a:t> Günther </a:t>
            </a:r>
            <a:r>
              <a:rPr lang="de-AT" dirty="0" err="1" smtClean="0">
                <a:solidFill>
                  <a:srgbClr val="FF0000"/>
                </a:solidFill>
              </a:rPr>
              <a:t>Chaloupek</a:t>
            </a:r>
            <a:r>
              <a:rPr lang="de-AT" dirty="0" smtClean="0">
                <a:solidFill>
                  <a:srgbClr val="FF0000"/>
                </a:solidFill>
              </a:rPr>
              <a:t>, ÖGB</a:t>
            </a:r>
          </a:p>
          <a:p>
            <a:r>
              <a:rPr lang="de-AT" b="1" dirty="0" err="1" smtClean="0">
                <a:solidFill>
                  <a:schemeClr val="tx1"/>
                </a:solidFill>
              </a:rPr>
              <a:t>for</a:t>
            </a:r>
            <a:r>
              <a:rPr lang="de-AT" b="1" dirty="0" smtClean="0">
                <a:solidFill>
                  <a:schemeClr val="tx1"/>
                </a:solidFill>
              </a:rPr>
              <a:t> CMKOS/FES Seminar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</a:t>
            </a:r>
            <a:r>
              <a:rPr lang="de-AT" b="1" dirty="0" err="1" smtClean="0">
                <a:solidFill>
                  <a:schemeClr val="tx1"/>
                </a:solidFill>
              </a:rPr>
              <a:t>Prague</a:t>
            </a:r>
            <a:r>
              <a:rPr lang="de-AT" b="1" dirty="0" smtClean="0">
                <a:solidFill>
                  <a:schemeClr val="tx1"/>
                </a:solidFill>
              </a:rPr>
              <a:t> April 5/6, 2016</a:t>
            </a:r>
          </a:p>
          <a:p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>
                <a:solidFill>
                  <a:srgbClr val="C00000"/>
                </a:solidFill>
              </a:rPr>
              <a:t>GDP per </a:t>
            </a:r>
            <a:r>
              <a:rPr lang="de-DE" sz="2400" dirty="0" err="1" smtClean="0">
                <a:solidFill>
                  <a:srgbClr val="C00000"/>
                </a:solidFill>
              </a:rPr>
              <a:t>capita</a:t>
            </a:r>
            <a:r>
              <a:rPr lang="de-DE" sz="2400" dirty="0" smtClean="0">
                <a:solidFill>
                  <a:srgbClr val="C00000"/>
                </a:solidFill>
              </a:rPr>
              <a:t> </a:t>
            </a:r>
            <a:r>
              <a:rPr lang="de-DE" sz="1800" dirty="0" smtClean="0">
                <a:solidFill>
                  <a:schemeClr val="tx1"/>
                </a:solidFill>
              </a:rPr>
              <a:t>(in €)</a:t>
            </a:r>
            <a:endParaRPr lang="de-DE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4799060"/>
              </p:ext>
            </p:extLst>
          </p:nvPr>
        </p:nvGraphicFramePr>
        <p:xfrm>
          <a:off x="755576" y="1424583"/>
          <a:ext cx="6528337" cy="3456000"/>
        </p:xfrm>
        <a:graphic>
          <a:graphicData uri="http://schemas.openxmlformats.org/drawingml/2006/table">
            <a:tbl>
              <a:tblPr/>
              <a:tblGrid>
                <a:gridCol w="2369875"/>
                <a:gridCol w="1386154"/>
                <a:gridCol w="1386154"/>
                <a:gridCol w="1386154"/>
              </a:tblGrid>
              <a:tr h="432000">
                <a:tc>
                  <a:txBody>
                    <a:bodyPr/>
                    <a:lstStyle/>
                    <a:p>
                      <a:pPr algn="r" fontAlgn="b"/>
                      <a:endParaRPr lang="de-DE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>
                          <a:effectLst/>
                          <a:latin typeface="Arial"/>
                        </a:rPr>
                        <a:t>2005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 smtClean="0">
                          <a:effectLst/>
                          <a:latin typeface="Arial"/>
                        </a:rPr>
                        <a:t>* 2011</a:t>
                      </a:r>
                      <a:endParaRPr lang="de-DE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Germany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28.300 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33.700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36.000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Austria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30.800 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36.800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38.500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Poland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6.400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9.900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10.700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Portugal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15.100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16.700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16.700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Slovakia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7.300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13.000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13.900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Czech Republik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10.700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15.600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14.700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Hungary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9.000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10.100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1" u="none" strike="noStrike" dirty="0" smtClean="0">
                          <a:effectLst/>
                          <a:latin typeface="Arial"/>
                        </a:rPr>
                        <a:t>10.600</a:t>
                      </a:r>
                      <a:endParaRPr lang="de-DE" sz="1600" b="0" i="1" u="none" strike="noStrike" dirty="0"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3417590" y="6175970"/>
            <a:ext cx="2016224" cy="4213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de-DE" sz="1000" dirty="0" smtClean="0">
                <a:latin typeface="+mn-lt"/>
              </a:rPr>
              <a:t>Quelle: Statistisches Bundesamt Deutschland</a:t>
            </a:r>
            <a:endParaRPr lang="de-DE" sz="1000" dirty="0">
              <a:latin typeface="+mn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55576" y="5157192"/>
            <a:ext cx="2592288" cy="4320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 dirty="0" smtClean="0">
                <a:latin typeface="+mn-lt"/>
              </a:rPr>
              <a:t>* Ende der Übergangsfrist</a:t>
            </a:r>
            <a:endParaRPr lang="de-DE" sz="1000" dirty="0">
              <a:latin typeface="+mn-lt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err="1" smtClean="0"/>
              <a:t>Catching</a:t>
            </a:r>
            <a:r>
              <a:rPr lang="de-AT" b="1" dirty="0" smtClean="0"/>
              <a:t> </a:t>
            </a:r>
            <a:r>
              <a:rPr lang="de-AT" b="1" dirty="0" err="1" smtClean="0"/>
              <a:t>up</a:t>
            </a:r>
            <a:r>
              <a:rPr lang="de-AT" b="1" dirty="0" smtClean="0"/>
              <a:t> </a:t>
            </a:r>
            <a:r>
              <a:rPr lang="de-AT" b="1" dirty="0" err="1" smtClean="0"/>
              <a:t>process</a:t>
            </a:r>
            <a:r>
              <a:rPr lang="de-AT" b="1" dirty="0" smtClean="0"/>
              <a:t> </a:t>
            </a:r>
            <a:br>
              <a:rPr lang="de-AT" b="1" dirty="0" smtClean="0"/>
            </a:br>
            <a:r>
              <a:rPr lang="de-AT" sz="3100" dirty="0" smtClean="0"/>
              <a:t>GDP per </a:t>
            </a:r>
            <a:r>
              <a:rPr lang="de-AT" sz="3100" dirty="0" err="1" smtClean="0"/>
              <a:t>capita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CZ </a:t>
            </a:r>
            <a:r>
              <a:rPr lang="de-AT" dirty="0" err="1" smtClean="0"/>
              <a:t>catching</a:t>
            </a:r>
            <a:r>
              <a:rPr lang="de-AT" dirty="0" smtClean="0"/>
              <a:t> </a:t>
            </a:r>
            <a:r>
              <a:rPr lang="de-AT" dirty="0" err="1" smtClean="0"/>
              <a:t>up</a:t>
            </a:r>
            <a:r>
              <a:rPr lang="de-AT" dirty="0" smtClean="0"/>
              <a:t> fast 2000-2010</a:t>
            </a:r>
          </a:p>
          <a:p>
            <a:r>
              <a:rPr lang="de-AT" dirty="0" err="1" smtClean="0"/>
              <a:t>at</a:t>
            </a:r>
            <a:r>
              <a:rPr lang="de-AT" dirty="0" smtClean="0"/>
              <a:t> </a:t>
            </a:r>
            <a:r>
              <a:rPr lang="de-AT" dirty="0" err="1" smtClean="0"/>
              <a:t>current</a:t>
            </a:r>
            <a:r>
              <a:rPr lang="de-AT" dirty="0" smtClean="0"/>
              <a:t> </a:t>
            </a:r>
            <a:r>
              <a:rPr lang="de-AT" dirty="0" err="1" smtClean="0"/>
              <a:t>exch</a:t>
            </a:r>
            <a:r>
              <a:rPr lang="de-AT" dirty="0" smtClean="0"/>
              <a:t> </a:t>
            </a:r>
            <a:r>
              <a:rPr lang="de-AT" dirty="0" err="1" smtClean="0"/>
              <a:t>rates</a:t>
            </a:r>
            <a:r>
              <a:rPr lang="de-AT" dirty="0" smtClean="0"/>
              <a:t> </a:t>
            </a:r>
            <a:r>
              <a:rPr lang="de-AT" dirty="0" err="1" smtClean="0"/>
              <a:t>much</a:t>
            </a:r>
            <a:r>
              <a:rPr lang="de-AT" dirty="0" smtClean="0"/>
              <a:t> </a:t>
            </a:r>
            <a:r>
              <a:rPr lang="de-AT" dirty="0" err="1" smtClean="0"/>
              <a:t>faster</a:t>
            </a:r>
            <a:r>
              <a:rPr lang="de-AT" dirty="0" smtClean="0"/>
              <a:t> </a:t>
            </a:r>
            <a:r>
              <a:rPr lang="de-AT" dirty="0" err="1" smtClean="0"/>
              <a:t>than</a:t>
            </a:r>
            <a:r>
              <a:rPr lang="de-AT" dirty="0" smtClean="0"/>
              <a:t> </a:t>
            </a:r>
            <a:r>
              <a:rPr lang="de-AT" dirty="0" err="1" smtClean="0"/>
              <a:t>at</a:t>
            </a:r>
            <a:r>
              <a:rPr lang="de-AT" dirty="0" smtClean="0"/>
              <a:t> PPP</a:t>
            </a:r>
          </a:p>
          <a:p>
            <a:r>
              <a:rPr lang="de-AT" dirty="0" err="1" smtClean="0"/>
              <a:t>slowdown</a:t>
            </a:r>
            <a:r>
              <a:rPr lang="de-AT" dirty="0" smtClean="0"/>
              <a:t> in </a:t>
            </a:r>
            <a:r>
              <a:rPr lang="de-AT" dirty="0" err="1" smtClean="0"/>
              <a:t>catching</a:t>
            </a:r>
            <a:r>
              <a:rPr lang="de-AT" dirty="0" smtClean="0"/>
              <a:t> </a:t>
            </a:r>
            <a:r>
              <a:rPr lang="de-AT" dirty="0" err="1" smtClean="0"/>
              <a:t>up</a:t>
            </a:r>
            <a:r>
              <a:rPr lang="de-AT" dirty="0" smtClean="0"/>
              <a:t> </a:t>
            </a:r>
            <a:r>
              <a:rPr lang="de-AT" dirty="0" err="1" smtClean="0"/>
              <a:t>process</a:t>
            </a:r>
            <a:endParaRPr lang="de-AT" dirty="0" smtClean="0"/>
          </a:p>
          <a:p>
            <a:r>
              <a:rPr lang="de-AT" dirty="0" err="1" smtClean="0"/>
              <a:t>at</a:t>
            </a:r>
            <a:r>
              <a:rPr lang="de-AT" dirty="0" smtClean="0"/>
              <a:t> </a:t>
            </a:r>
            <a:r>
              <a:rPr lang="de-AT" dirty="0" err="1" smtClean="0"/>
              <a:t>exch</a:t>
            </a:r>
            <a:r>
              <a:rPr lang="de-AT" dirty="0" smtClean="0"/>
              <a:t> </a:t>
            </a:r>
            <a:r>
              <a:rPr lang="de-AT" dirty="0" err="1" smtClean="0"/>
              <a:t>rates</a:t>
            </a:r>
            <a:r>
              <a:rPr lang="de-AT" dirty="0" smtClean="0"/>
              <a:t> </a:t>
            </a:r>
            <a:r>
              <a:rPr lang="de-AT" dirty="0" err="1" smtClean="0"/>
              <a:t>slower</a:t>
            </a:r>
            <a:r>
              <a:rPr lang="de-AT" dirty="0" smtClean="0"/>
              <a:t> </a:t>
            </a:r>
            <a:r>
              <a:rPr lang="de-AT" dirty="0" err="1" smtClean="0"/>
              <a:t>than</a:t>
            </a:r>
            <a:r>
              <a:rPr lang="de-AT" dirty="0" smtClean="0"/>
              <a:t> </a:t>
            </a:r>
            <a:r>
              <a:rPr lang="de-AT" dirty="0" err="1" smtClean="0"/>
              <a:t>at</a:t>
            </a:r>
            <a:r>
              <a:rPr lang="de-AT" dirty="0" smtClean="0"/>
              <a:t> PPP </a:t>
            </a:r>
            <a:r>
              <a:rPr lang="de-AT" dirty="0" smtClean="0">
                <a:sym typeface="Wingdings" pitchFamily="2" charset="2"/>
              </a:rPr>
              <a:t></a:t>
            </a:r>
            <a:r>
              <a:rPr lang="de-AT" b="1" dirty="0" smtClean="0"/>
              <a:t> </a:t>
            </a:r>
          </a:p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	</a:t>
            </a:r>
            <a:r>
              <a:rPr lang="de-AT" b="1" dirty="0" err="1" smtClean="0">
                <a:solidFill>
                  <a:srgbClr val="FF0000"/>
                </a:solidFill>
              </a:rPr>
              <a:t>irregularity</a:t>
            </a:r>
            <a:r>
              <a:rPr lang="de-AT" b="1" dirty="0" smtClean="0"/>
              <a:t> </a:t>
            </a:r>
          </a:p>
          <a:p>
            <a:pPr>
              <a:buNone/>
            </a:pPr>
            <a:r>
              <a:rPr lang="de-AT" dirty="0" err="1" smtClean="0"/>
              <a:t>reason</a:t>
            </a:r>
            <a:r>
              <a:rPr lang="de-AT" dirty="0" smtClean="0"/>
              <a:t>:  </a:t>
            </a:r>
            <a:r>
              <a:rPr lang="de-AT" dirty="0" err="1" smtClean="0"/>
              <a:t>currency</a:t>
            </a:r>
            <a:r>
              <a:rPr lang="de-AT" dirty="0" smtClean="0"/>
              <a:t> </a:t>
            </a:r>
            <a:r>
              <a:rPr lang="de-AT" dirty="0" err="1" smtClean="0"/>
              <a:t>depreciation</a:t>
            </a:r>
            <a:endParaRPr lang="de-A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err="1" smtClean="0"/>
              <a:t>Catching</a:t>
            </a:r>
            <a:r>
              <a:rPr lang="de-AT" b="1" dirty="0" smtClean="0"/>
              <a:t> </a:t>
            </a:r>
            <a:r>
              <a:rPr lang="de-AT" b="1" dirty="0" err="1" smtClean="0"/>
              <a:t>up</a:t>
            </a:r>
            <a:r>
              <a:rPr lang="de-AT" b="1" dirty="0" smtClean="0"/>
              <a:t> </a:t>
            </a:r>
            <a:r>
              <a:rPr lang="de-AT" b="1" dirty="0" err="1" smtClean="0"/>
              <a:t>process</a:t>
            </a:r>
            <a:r>
              <a:rPr lang="de-AT" b="1" dirty="0" smtClean="0"/>
              <a:t> Austria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err="1" smtClean="0"/>
              <a:t>Austria‘s</a:t>
            </a:r>
            <a:r>
              <a:rPr lang="de-AT" dirty="0" smtClean="0"/>
              <a:t> </a:t>
            </a:r>
            <a:r>
              <a:rPr lang="de-AT" dirty="0" err="1" smtClean="0"/>
              <a:t>catching</a:t>
            </a:r>
            <a:r>
              <a:rPr lang="de-AT" dirty="0" smtClean="0"/>
              <a:t> </a:t>
            </a:r>
            <a:r>
              <a:rPr lang="de-AT" dirty="0" err="1" smtClean="0"/>
              <a:t>up</a:t>
            </a:r>
            <a:r>
              <a:rPr lang="de-AT" dirty="0" smtClean="0"/>
              <a:t> </a:t>
            </a:r>
            <a:r>
              <a:rPr lang="de-AT" dirty="0" err="1" smtClean="0"/>
              <a:t>phase</a:t>
            </a:r>
            <a:r>
              <a:rPr lang="de-AT" dirty="0" smtClean="0"/>
              <a:t> 1960-1973: GDP </a:t>
            </a:r>
            <a:r>
              <a:rPr lang="de-AT" dirty="0" err="1" smtClean="0"/>
              <a:t>growth</a:t>
            </a:r>
            <a:r>
              <a:rPr lang="de-AT" dirty="0" smtClean="0"/>
              <a:t> p.a. </a:t>
            </a:r>
            <a:r>
              <a:rPr lang="de-AT" dirty="0" err="1" smtClean="0"/>
              <a:t>average</a:t>
            </a:r>
            <a:r>
              <a:rPr lang="de-AT" dirty="0" smtClean="0"/>
              <a:t> 5% - </a:t>
            </a:r>
            <a:r>
              <a:rPr lang="de-AT" dirty="0" err="1" smtClean="0"/>
              <a:t>very</a:t>
            </a:r>
            <a:r>
              <a:rPr lang="de-AT" dirty="0" smtClean="0"/>
              <a:t> </a:t>
            </a:r>
            <a:r>
              <a:rPr lang="de-AT" dirty="0" err="1" smtClean="0"/>
              <a:t>favourable</a:t>
            </a:r>
            <a:r>
              <a:rPr lang="de-AT" dirty="0" smtClean="0"/>
              <a:t> international </a:t>
            </a:r>
            <a:r>
              <a:rPr lang="de-AT" dirty="0" err="1" smtClean="0"/>
              <a:t>conditions</a:t>
            </a:r>
            <a:r>
              <a:rPr lang="de-AT" dirty="0" smtClean="0"/>
              <a:t>!!</a:t>
            </a:r>
          </a:p>
          <a:p>
            <a:r>
              <a:rPr lang="de-AT" dirty="0" smtClean="0"/>
              <a:t>1973-1990: GDP </a:t>
            </a:r>
            <a:r>
              <a:rPr lang="de-AT" dirty="0" err="1" smtClean="0"/>
              <a:t>growth</a:t>
            </a:r>
            <a:r>
              <a:rPr lang="de-AT" dirty="0" smtClean="0"/>
              <a:t> p.a. </a:t>
            </a:r>
            <a:r>
              <a:rPr lang="de-AT" dirty="0" err="1" smtClean="0"/>
              <a:t>average</a:t>
            </a:r>
            <a:r>
              <a:rPr lang="de-AT" dirty="0" smtClean="0"/>
              <a:t> 2,3%</a:t>
            </a:r>
          </a:p>
          <a:p>
            <a:r>
              <a:rPr lang="de-AT" dirty="0" smtClean="0"/>
              <a:t>„</a:t>
            </a:r>
            <a:r>
              <a:rPr lang="de-AT" dirty="0" err="1" smtClean="0"/>
              <a:t>balanced</a:t>
            </a:r>
            <a:r>
              <a:rPr lang="de-AT" dirty="0" smtClean="0"/>
              <a:t> </a:t>
            </a:r>
            <a:r>
              <a:rPr lang="de-AT" dirty="0" err="1" smtClean="0"/>
              <a:t>growth</a:t>
            </a:r>
            <a:r>
              <a:rPr lang="de-AT" dirty="0" smtClean="0"/>
              <a:t> model“: </a:t>
            </a:r>
            <a:r>
              <a:rPr lang="de-AT" dirty="0" err="1" smtClean="0"/>
              <a:t>high</a:t>
            </a:r>
            <a:r>
              <a:rPr lang="de-AT" dirty="0" smtClean="0"/>
              <a:t> </a:t>
            </a:r>
            <a:r>
              <a:rPr lang="de-AT" dirty="0" err="1" smtClean="0"/>
              <a:t>export</a:t>
            </a:r>
            <a:r>
              <a:rPr lang="de-AT" dirty="0" smtClean="0"/>
              <a:t> </a:t>
            </a:r>
            <a:r>
              <a:rPr lang="de-AT" dirty="0" err="1" smtClean="0"/>
              <a:t>growth</a:t>
            </a:r>
            <a:r>
              <a:rPr lang="de-AT" dirty="0" smtClean="0"/>
              <a:t> plus </a:t>
            </a:r>
            <a:r>
              <a:rPr lang="de-AT" dirty="0" err="1" smtClean="0"/>
              <a:t>high</a:t>
            </a:r>
            <a:r>
              <a:rPr lang="de-AT" dirty="0" smtClean="0"/>
              <a:t> </a:t>
            </a:r>
            <a:r>
              <a:rPr lang="de-AT" dirty="0" err="1" smtClean="0"/>
              <a:t>growth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domestic</a:t>
            </a:r>
            <a:r>
              <a:rPr lang="de-AT" dirty="0" smtClean="0"/>
              <a:t> </a:t>
            </a:r>
            <a:r>
              <a:rPr lang="de-AT" dirty="0" err="1" smtClean="0"/>
              <a:t>demand</a:t>
            </a:r>
            <a:r>
              <a:rPr lang="de-AT" dirty="0" smtClean="0"/>
              <a:t>, </a:t>
            </a:r>
            <a:r>
              <a:rPr lang="de-AT" dirty="0" err="1" smtClean="0"/>
              <a:t>esp</a:t>
            </a:r>
            <a:r>
              <a:rPr lang="de-AT" dirty="0" smtClean="0"/>
              <a:t>. </a:t>
            </a:r>
            <a:r>
              <a:rPr lang="de-AT" dirty="0" err="1" smtClean="0"/>
              <a:t>consumption</a:t>
            </a:r>
            <a:r>
              <a:rPr lang="de-AT" dirty="0" smtClean="0"/>
              <a:t> </a:t>
            </a:r>
            <a:r>
              <a:rPr lang="de-AT" dirty="0" smtClean="0">
                <a:sym typeface="Wingdings" pitchFamily="2" charset="2"/>
              </a:rPr>
              <a:t> wage </a:t>
            </a:r>
            <a:r>
              <a:rPr lang="de-AT" dirty="0" err="1" smtClean="0">
                <a:sym typeface="Wingdings" pitchFamily="2" charset="2"/>
              </a:rPr>
              <a:t>increases</a:t>
            </a:r>
            <a:r>
              <a:rPr lang="de-AT" dirty="0" smtClean="0">
                <a:sym typeface="Wingdings" pitchFamily="2" charset="2"/>
              </a:rPr>
              <a:t> in </a:t>
            </a:r>
            <a:r>
              <a:rPr lang="de-AT" dirty="0" err="1" smtClean="0">
                <a:sym typeface="Wingdings" pitchFamily="2" charset="2"/>
              </a:rPr>
              <a:t>line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with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increase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of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overall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productivity</a:t>
            </a:r>
            <a:r>
              <a:rPr lang="de-AT" dirty="0" smtClean="0">
                <a:sym typeface="Wingdings" pitchFamily="2" charset="2"/>
              </a:rPr>
              <a:t> (</a:t>
            </a:r>
            <a:r>
              <a:rPr lang="de-AT" dirty="0" err="1" smtClean="0">
                <a:sym typeface="Wingdings" pitchFamily="2" charset="2"/>
              </a:rPr>
              <a:t>average</a:t>
            </a:r>
            <a:r>
              <a:rPr lang="de-AT" dirty="0" smtClean="0">
                <a:sym typeface="Wingdings" pitchFamily="2" charset="2"/>
              </a:rPr>
              <a:t> 1960-1973 4% p.a.+ </a:t>
            </a:r>
            <a:r>
              <a:rPr lang="de-AT" dirty="0" err="1" smtClean="0">
                <a:sym typeface="Wingdings" pitchFamily="2" charset="2"/>
              </a:rPr>
              <a:t>inflation</a:t>
            </a:r>
            <a:r>
              <a:rPr lang="de-AT" dirty="0" smtClean="0">
                <a:sym typeface="Wingdings" pitchFamily="2" charset="2"/>
              </a:rPr>
              <a:t> rate)</a:t>
            </a:r>
          </a:p>
          <a:p>
            <a:r>
              <a:rPr lang="de-AT" dirty="0" err="1" smtClean="0">
                <a:sym typeface="Wingdings" pitchFamily="2" charset="2"/>
              </a:rPr>
              <a:t>maintains</a:t>
            </a:r>
            <a:r>
              <a:rPr lang="de-AT" dirty="0" smtClean="0">
                <a:sym typeface="Wingdings" pitchFamily="2" charset="2"/>
              </a:rPr>
              <a:t> international </a:t>
            </a:r>
            <a:r>
              <a:rPr lang="de-AT" dirty="0" err="1" smtClean="0">
                <a:sym typeface="Wingdings" pitchFamily="2" charset="2"/>
              </a:rPr>
              <a:t>competitiveness</a:t>
            </a:r>
            <a:r>
              <a:rPr lang="de-AT" dirty="0" smtClean="0">
                <a:sym typeface="Wingdings" pitchFamily="2" charset="2"/>
              </a:rPr>
              <a:t> </a:t>
            </a:r>
            <a:endParaRPr lang="de-A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err="1" smtClean="0"/>
              <a:t>Catching</a:t>
            </a:r>
            <a:r>
              <a:rPr lang="de-AT" b="1" dirty="0" smtClean="0"/>
              <a:t> </a:t>
            </a:r>
            <a:r>
              <a:rPr lang="de-AT" b="1" dirty="0" err="1" smtClean="0"/>
              <a:t>up</a:t>
            </a:r>
            <a:r>
              <a:rPr lang="de-AT" b="1" dirty="0" smtClean="0"/>
              <a:t> </a:t>
            </a:r>
            <a:r>
              <a:rPr lang="de-AT" b="1" dirty="0" err="1" smtClean="0"/>
              <a:t>process</a:t>
            </a:r>
            <a:r>
              <a:rPr lang="de-AT" b="1" dirty="0" smtClean="0"/>
              <a:t> Austria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AT" dirty="0" err="1" smtClean="0"/>
              <a:t>no</a:t>
            </a:r>
            <a:r>
              <a:rPr lang="de-AT" dirty="0" smtClean="0"/>
              <a:t> </a:t>
            </a:r>
            <a:r>
              <a:rPr lang="de-AT" dirty="0" err="1" smtClean="0"/>
              <a:t>devaluation</a:t>
            </a:r>
            <a:r>
              <a:rPr lang="de-AT" dirty="0" smtClean="0"/>
              <a:t>, „</a:t>
            </a:r>
            <a:r>
              <a:rPr lang="de-AT" dirty="0" err="1" smtClean="0"/>
              <a:t>hard</a:t>
            </a:r>
            <a:r>
              <a:rPr lang="de-AT" dirty="0" smtClean="0"/>
              <a:t> </a:t>
            </a:r>
            <a:r>
              <a:rPr lang="de-AT" dirty="0" err="1" smtClean="0"/>
              <a:t>currency</a:t>
            </a:r>
            <a:r>
              <a:rPr lang="de-AT" dirty="0" smtClean="0"/>
              <a:t> </a:t>
            </a:r>
            <a:r>
              <a:rPr lang="de-AT" dirty="0" err="1" smtClean="0"/>
              <a:t>policy</a:t>
            </a:r>
            <a:r>
              <a:rPr lang="de-AT" dirty="0" smtClean="0"/>
              <a:t>“ </a:t>
            </a:r>
            <a:r>
              <a:rPr lang="de-AT" dirty="0" err="1" smtClean="0"/>
              <a:t>from</a:t>
            </a:r>
            <a:r>
              <a:rPr lang="de-AT" dirty="0" smtClean="0"/>
              <a:t> 1969 </a:t>
            </a:r>
            <a:r>
              <a:rPr lang="de-AT" dirty="0" err="1" smtClean="0"/>
              <a:t>to</a:t>
            </a:r>
            <a:r>
              <a:rPr lang="de-AT" dirty="0" smtClean="0"/>
              <a:t> 1999 (€)</a:t>
            </a:r>
          </a:p>
          <a:p>
            <a:r>
              <a:rPr lang="de-AT" dirty="0" err="1" smtClean="0"/>
              <a:t>fixed</a:t>
            </a:r>
            <a:r>
              <a:rPr lang="de-AT" dirty="0" smtClean="0"/>
              <a:t> </a:t>
            </a:r>
            <a:r>
              <a:rPr lang="de-AT" dirty="0" err="1" smtClean="0"/>
              <a:t>exchange</a:t>
            </a:r>
            <a:r>
              <a:rPr lang="de-AT" dirty="0" smtClean="0"/>
              <a:t> rate </a:t>
            </a:r>
            <a:r>
              <a:rPr lang="de-AT" dirty="0" err="1" smtClean="0"/>
              <a:t>vis</a:t>
            </a:r>
            <a:r>
              <a:rPr lang="de-AT" dirty="0" smtClean="0"/>
              <a:t> á </a:t>
            </a:r>
            <a:r>
              <a:rPr lang="de-AT" dirty="0" err="1" smtClean="0"/>
              <a:t>vis</a:t>
            </a:r>
            <a:r>
              <a:rPr lang="de-AT" dirty="0" smtClean="0"/>
              <a:t> DM</a:t>
            </a:r>
          </a:p>
          <a:p>
            <a:r>
              <a:rPr lang="de-AT" dirty="0" smtClean="0"/>
              <a:t>substantial </a:t>
            </a:r>
            <a:r>
              <a:rPr lang="de-AT" dirty="0" err="1" smtClean="0"/>
              <a:t>appreciation</a:t>
            </a:r>
            <a:r>
              <a:rPr lang="de-AT" dirty="0" smtClean="0"/>
              <a:t> </a:t>
            </a:r>
            <a:r>
              <a:rPr lang="de-AT" dirty="0" err="1" smtClean="0"/>
              <a:t>vis</a:t>
            </a:r>
            <a:r>
              <a:rPr lang="de-AT" dirty="0" smtClean="0"/>
              <a:t> á </a:t>
            </a:r>
            <a:r>
              <a:rPr lang="de-AT" dirty="0" err="1" smtClean="0"/>
              <a:t>vis</a:t>
            </a:r>
            <a:r>
              <a:rPr lang="de-AT" dirty="0" smtClean="0"/>
              <a:t> LIT, FF, GBP, etc. </a:t>
            </a:r>
            <a:r>
              <a:rPr lang="de-AT" dirty="0" smtClean="0">
                <a:sym typeface="Wingdings" pitchFamily="2" charset="2"/>
              </a:rPr>
              <a:t></a:t>
            </a:r>
            <a:endParaRPr lang="de-AT" dirty="0" smtClean="0"/>
          </a:p>
          <a:p>
            <a:r>
              <a:rPr lang="de-AT" dirty="0" err="1" smtClean="0"/>
              <a:t>constant</a:t>
            </a:r>
            <a:r>
              <a:rPr lang="de-AT" dirty="0" smtClean="0"/>
              <a:t> </a:t>
            </a:r>
            <a:r>
              <a:rPr lang="de-AT" dirty="0" err="1" smtClean="0"/>
              <a:t>pressure</a:t>
            </a:r>
            <a:r>
              <a:rPr lang="de-AT" dirty="0" smtClean="0"/>
              <a:t> upon </a:t>
            </a:r>
            <a:r>
              <a:rPr lang="de-AT" dirty="0" err="1" smtClean="0"/>
              <a:t>industry</a:t>
            </a:r>
            <a:r>
              <a:rPr lang="de-AT" dirty="0" smtClean="0"/>
              <a:t> (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export</a:t>
            </a:r>
            <a:r>
              <a:rPr lang="de-AT" dirty="0" smtClean="0"/>
              <a:t> </a:t>
            </a:r>
            <a:r>
              <a:rPr lang="de-AT" dirty="0" err="1" smtClean="0"/>
              <a:t>oriented</a:t>
            </a:r>
            <a:r>
              <a:rPr lang="de-AT" dirty="0" smtClean="0"/>
              <a:t> </a:t>
            </a:r>
            <a:r>
              <a:rPr lang="de-AT" dirty="0" err="1" smtClean="0"/>
              <a:t>services</a:t>
            </a:r>
            <a:r>
              <a:rPr lang="de-AT" dirty="0" smtClean="0"/>
              <a:t>, e.g. </a:t>
            </a:r>
            <a:r>
              <a:rPr lang="de-AT" dirty="0" err="1" smtClean="0"/>
              <a:t>tourism</a:t>
            </a:r>
            <a:r>
              <a:rPr lang="de-AT" dirty="0" smtClean="0"/>
              <a:t>)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improve</a:t>
            </a:r>
            <a:r>
              <a:rPr lang="de-AT" dirty="0" smtClean="0"/>
              <a:t> </a:t>
            </a:r>
            <a:r>
              <a:rPr lang="de-AT" dirty="0" err="1" smtClean="0"/>
              <a:t>product</a:t>
            </a:r>
            <a:r>
              <a:rPr lang="de-AT" dirty="0" smtClean="0"/>
              <a:t> </a:t>
            </a:r>
            <a:r>
              <a:rPr lang="de-AT" dirty="0" err="1" smtClean="0"/>
              <a:t>structure</a:t>
            </a:r>
            <a:endParaRPr lang="de-AT" dirty="0" smtClean="0"/>
          </a:p>
          <a:p>
            <a:r>
              <a:rPr lang="de-AT" dirty="0" err="1" smtClean="0"/>
              <a:t>policy</a:t>
            </a:r>
            <a:r>
              <a:rPr lang="de-AT" dirty="0" smtClean="0"/>
              <a:t> </a:t>
            </a:r>
            <a:r>
              <a:rPr lang="de-AT" dirty="0" err="1" smtClean="0"/>
              <a:t>had</a:t>
            </a:r>
            <a:r>
              <a:rPr lang="de-AT" dirty="0" smtClean="0"/>
              <a:t> strong </a:t>
            </a:r>
            <a:r>
              <a:rPr lang="de-AT" dirty="0" err="1" smtClean="0"/>
              <a:t>support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ÖGB, </a:t>
            </a:r>
            <a:r>
              <a:rPr lang="de-AT" dirty="0" err="1" smtClean="0"/>
              <a:t>while</a:t>
            </a:r>
            <a:r>
              <a:rPr lang="de-AT" dirty="0" smtClean="0"/>
              <a:t> </a:t>
            </a:r>
            <a:r>
              <a:rPr lang="de-AT" dirty="0" err="1" smtClean="0"/>
              <a:t>some</a:t>
            </a:r>
            <a:r>
              <a:rPr lang="de-AT" dirty="0" smtClean="0"/>
              <a:t> </a:t>
            </a:r>
            <a:r>
              <a:rPr lang="de-AT" dirty="0" err="1" smtClean="0"/>
              <a:t>branches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industry</a:t>
            </a:r>
            <a:r>
              <a:rPr lang="de-AT" dirty="0" smtClean="0"/>
              <a:t> </a:t>
            </a:r>
            <a:r>
              <a:rPr lang="de-AT" dirty="0" err="1" smtClean="0"/>
              <a:t>called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softening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exchange</a:t>
            </a:r>
            <a:r>
              <a:rPr lang="de-AT" dirty="0" smtClean="0"/>
              <a:t> rate </a:t>
            </a:r>
            <a:r>
              <a:rPr lang="de-AT" dirty="0" err="1" smtClean="0"/>
              <a:t>regime</a:t>
            </a:r>
            <a:endParaRPr lang="de-AT" dirty="0" smtClean="0"/>
          </a:p>
          <a:p>
            <a:r>
              <a:rPr lang="de-AT" dirty="0" err="1" smtClean="0"/>
              <a:t>conditions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success</a:t>
            </a:r>
            <a:r>
              <a:rPr lang="de-AT" dirty="0" smtClean="0"/>
              <a:t>: </a:t>
            </a:r>
            <a:r>
              <a:rPr lang="de-AT" dirty="0" err="1" smtClean="0"/>
              <a:t>constant</a:t>
            </a:r>
            <a:r>
              <a:rPr lang="de-AT" dirty="0" smtClean="0"/>
              <a:t> </a:t>
            </a:r>
            <a:r>
              <a:rPr lang="de-AT" dirty="0" err="1" smtClean="0"/>
              <a:t>improvement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international </a:t>
            </a:r>
            <a:r>
              <a:rPr lang="de-AT" dirty="0" err="1" smtClean="0"/>
              <a:t>competitiveness</a:t>
            </a:r>
            <a:r>
              <a:rPr lang="de-AT" dirty="0" smtClean="0"/>
              <a:t> (</a:t>
            </a:r>
            <a:r>
              <a:rPr lang="de-AT" dirty="0" err="1" smtClean="0"/>
              <a:t>growth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productivity</a:t>
            </a:r>
            <a:r>
              <a:rPr lang="de-AT" dirty="0" smtClean="0"/>
              <a:t>, </a:t>
            </a:r>
            <a:r>
              <a:rPr lang="de-AT" dirty="0" err="1" smtClean="0"/>
              <a:t>labour</a:t>
            </a:r>
            <a:r>
              <a:rPr lang="de-AT" dirty="0" smtClean="0"/>
              <a:t> </a:t>
            </a:r>
            <a:r>
              <a:rPr lang="de-AT" dirty="0" err="1" smtClean="0"/>
              <a:t>unit</a:t>
            </a:r>
            <a:r>
              <a:rPr lang="de-AT" dirty="0" smtClean="0"/>
              <a:t> </a:t>
            </a:r>
            <a:r>
              <a:rPr lang="de-AT" dirty="0" err="1" smtClean="0"/>
              <a:t>cost</a:t>
            </a:r>
            <a:r>
              <a:rPr lang="de-AT" dirty="0" smtClean="0"/>
              <a:t> </a:t>
            </a:r>
            <a:r>
              <a:rPr lang="de-AT" dirty="0" err="1" smtClean="0"/>
              <a:t>increases</a:t>
            </a:r>
            <a:r>
              <a:rPr lang="de-AT" dirty="0" smtClean="0"/>
              <a:t>!)</a:t>
            </a:r>
          </a:p>
          <a:p>
            <a:r>
              <a:rPr lang="de-AT" dirty="0" err="1" smtClean="0"/>
              <a:t>encompassing</a:t>
            </a:r>
            <a:r>
              <a:rPr lang="de-AT" dirty="0" smtClean="0"/>
              <a:t> </a:t>
            </a:r>
            <a:r>
              <a:rPr lang="de-AT" dirty="0" err="1" smtClean="0"/>
              <a:t>price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wage </a:t>
            </a:r>
            <a:r>
              <a:rPr lang="de-AT" dirty="0" err="1" smtClean="0"/>
              <a:t>policy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</a:t>
            </a:r>
            <a:r>
              <a:rPr lang="de-AT" dirty="0" err="1" smtClean="0"/>
              <a:t>system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i="1" dirty="0" smtClean="0">
                <a:solidFill>
                  <a:srgbClr val="FF0000"/>
                </a:solidFill>
              </a:rPr>
              <a:t>Sozialpartnerschaft</a:t>
            </a:r>
            <a:endParaRPr lang="de-A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err="1" smtClean="0"/>
              <a:t>Austria‘s</a:t>
            </a:r>
            <a:r>
              <a:rPr lang="de-AT" b="1" dirty="0" smtClean="0"/>
              <a:t> </a:t>
            </a:r>
            <a:r>
              <a:rPr lang="de-AT" b="1" dirty="0" err="1" smtClean="0"/>
              <a:t>Social</a:t>
            </a:r>
            <a:r>
              <a:rPr lang="de-AT" b="1" dirty="0" smtClean="0"/>
              <a:t> </a:t>
            </a:r>
            <a:r>
              <a:rPr lang="de-AT" b="1" dirty="0" err="1" smtClean="0"/>
              <a:t>Partnership</a:t>
            </a:r>
            <a:r>
              <a:rPr lang="de-AT" b="1" dirty="0" smtClean="0"/>
              <a:t> System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AT" dirty="0" err="1" smtClean="0"/>
              <a:t>tripartite</a:t>
            </a:r>
            <a:r>
              <a:rPr lang="de-AT" dirty="0" smtClean="0"/>
              <a:t> </a:t>
            </a:r>
            <a:r>
              <a:rPr lang="de-AT" dirty="0" err="1" smtClean="0"/>
              <a:t>system</a:t>
            </a:r>
            <a:r>
              <a:rPr lang="de-AT" dirty="0" smtClean="0"/>
              <a:t>: Sozialpartner + </a:t>
            </a:r>
            <a:r>
              <a:rPr lang="de-AT" dirty="0" err="1" smtClean="0"/>
              <a:t>government</a:t>
            </a:r>
            <a:endParaRPr lang="de-AT" dirty="0" smtClean="0"/>
          </a:p>
          <a:p>
            <a:r>
              <a:rPr lang="de-AT" dirty="0" smtClean="0"/>
              <a:t> </a:t>
            </a:r>
            <a:r>
              <a:rPr lang="de-AT" dirty="0" err="1" smtClean="0"/>
              <a:t>employees</a:t>
            </a:r>
            <a:r>
              <a:rPr lang="de-AT" dirty="0" smtClean="0"/>
              <a:t>‘ </a:t>
            </a:r>
            <a:r>
              <a:rPr lang="de-AT" dirty="0" err="1" smtClean="0"/>
              <a:t>organizations</a:t>
            </a:r>
            <a:r>
              <a:rPr lang="de-AT" dirty="0" smtClean="0"/>
              <a:t>: ÖGB </a:t>
            </a:r>
            <a:r>
              <a:rPr lang="de-AT" dirty="0" err="1" smtClean="0"/>
              <a:t>and</a:t>
            </a:r>
            <a:r>
              <a:rPr lang="de-AT" dirty="0" smtClean="0"/>
              <a:t> Arbeiterkammer*</a:t>
            </a:r>
          </a:p>
          <a:p>
            <a:r>
              <a:rPr lang="de-AT" dirty="0" err="1" smtClean="0"/>
              <a:t>business</a:t>
            </a:r>
            <a:r>
              <a:rPr lang="de-AT" dirty="0" smtClean="0"/>
              <a:t> </a:t>
            </a:r>
            <a:r>
              <a:rPr lang="de-AT" dirty="0" err="1" smtClean="0"/>
              <a:t>organization</a:t>
            </a:r>
            <a:r>
              <a:rPr lang="de-AT" dirty="0" smtClean="0"/>
              <a:t>: </a:t>
            </a:r>
            <a:r>
              <a:rPr lang="de-AT" dirty="0" err="1" smtClean="0"/>
              <a:t>Economic</a:t>
            </a:r>
            <a:r>
              <a:rPr lang="de-AT" dirty="0" smtClean="0"/>
              <a:t> </a:t>
            </a:r>
            <a:r>
              <a:rPr lang="de-AT" dirty="0" err="1" smtClean="0"/>
              <a:t>Chamber</a:t>
            </a:r>
            <a:r>
              <a:rPr lang="de-AT" dirty="0" smtClean="0"/>
              <a:t> (Wirtschaftskammer –WKÖ*)</a:t>
            </a:r>
          </a:p>
          <a:p>
            <a:r>
              <a:rPr lang="de-AT" dirty="0" smtClean="0"/>
              <a:t>Landwirtschaftskammer* (</a:t>
            </a:r>
            <a:r>
              <a:rPr lang="de-AT" dirty="0" err="1" smtClean="0"/>
              <a:t>Chamber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Agriculture</a:t>
            </a:r>
            <a:r>
              <a:rPr lang="de-AT" dirty="0" smtClean="0"/>
              <a:t>)</a:t>
            </a:r>
          </a:p>
          <a:p>
            <a:r>
              <a:rPr lang="de-AT" dirty="0" err="1" smtClean="0"/>
              <a:t>Government</a:t>
            </a:r>
            <a:endParaRPr lang="de-AT" dirty="0" smtClean="0"/>
          </a:p>
          <a:p>
            <a:r>
              <a:rPr lang="de-AT" dirty="0" smtClean="0">
                <a:solidFill>
                  <a:srgbClr val="FF0000"/>
                </a:solidFill>
              </a:rPr>
              <a:t>permanent </a:t>
            </a:r>
            <a:r>
              <a:rPr lang="de-AT" dirty="0" err="1" smtClean="0">
                <a:solidFill>
                  <a:srgbClr val="FF0000"/>
                </a:solidFill>
              </a:rPr>
              <a:t>system</a:t>
            </a:r>
            <a:r>
              <a:rPr lang="de-AT" dirty="0" smtClean="0">
                <a:solidFill>
                  <a:srgbClr val="FF0000"/>
                </a:solidFill>
              </a:rPr>
              <a:t>!!</a:t>
            </a:r>
          </a:p>
          <a:p>
            <a:pPr>
              <a:buNone/>
            </a:pPr>
            <a:r>
              <a:rPr lang="de-AT" dirty="0" smtClean="0">
                <a:solidFill>
                  <a:srgbClr val="FF0000"/>
                </a:solidFill>
              </a:rPr>
              <a:t>*  </a:t>
            </a:r>
            <a:r>
              <a:rPr lang="de-AT" dirty="0" err="1" smtClean="0"/>
              <a:t>mandatory</a:t>
            </a:r>
            <a:r>
              <a:rPr lang="de-AT" dirty="0" smtClean="0"/>
              <a:t> </a:t>
            </a:r>
            <a:r>
              <a:rPr lang="de-AT" dirty="0" err="1" smtClean="0"/>
              <a:t>membership</a:t>
            </a:r>
            <a:r>
              <a:rPr lang="de-AT" dirty="0" smtClean="0"/>
              <a:t> !!!</a:t>
            </a:r>
            <a:endParaRPr lang="de-A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err="1" smtClean="0"/>
              <a:t>until</a:t>
            </a:r>
            <a:r>
              <a:rPr lang="de-AT" dirty="0" smtClean="0"/>
              <a:t> 2000: „Paritätische Kommission“</a:t>
            </a:r>
          </a:p>
          <a:p>
            <a:r>
              <a:rPr lang="de-AT" sz="2200" dirty="0" smtClean="0"/>
              <a:t>formal </a:t>
            </a:r>
            <a:r>
              <a:rPr lang="de-AT" sz="2200" dirty="0" err="1" smtClean="0"/>
              <a:t>institution</a:t>
            </a:r>
            <a:r>
              <a:rPr lang="de-AT" sz="2200" dirty="0" smtClean="0"/>
              <a:t> </a:t>
            </a:r>
            <a:r>
              <a:rPr lang="de-AT" sz="2200" dirty="0" err="1" smtClean="0"/>
              <a:t>of</a:t>
            </a:r>
            <a:r>
              <a:rPr lang="de-AT" sz="2200" dirty="0" smtClean="0"/>
              <a:t> </a:t>
            </a:r>
            <a:r>
              <a:rPr lang="de-AT" sz="2200" dirty="0" err="1" smtClean="0"/>
              <a:t>Social</a:t>
            </a:r>
            <a:r>
              <a:rPr lang="de-AT" sz="2200" dirty="0" smtClean="0"/>
              <a:t> Partners: Beirat für Wirtschafts- und Sozialfragen (expert </a:t>
            </a:r>
            <a:r>
              <a:rPr lang="de-AT" sz="2200" dirty="0" err="1" smtClean="0"/>
              <a:t>advisory</a:t>
            </a:r>
            <a:r>
              <a:rPr lang="de-AT" sz="2200" dirty="0" smtClean="0"/>
              <a:t> </a:t>
            </a:r>
            <a:r>
              <a:rPr lang="de-AT" sz="2200" dirty="0" err="1" smtClean="0"/>
              <a:t>board</a:t>
            </a:r>
            <a:r>
              <a:rPr lang="de-AT" sz="2200" dirty="0" smtClean="0"/>
              <a:t>)</a:t>
            </a:r>
          </a:p>
          <a:p>
            <a:r>
              <a:rPr lang="de-AT" dirty="0" err="1" smtClean="0"/>
              <a:t>since</a:t>
            </a:r>
            <a:r>
              <a:rPr lang="de-AT" dirty="0" smtClean="0"/>
              <a:t> 2000: </a:t>
            </a:r>
            <a:r>
              <a:rPr lang="de-AT" dirty="0" err="1" smtClean="0"/>
              <a:t>mostly</a:t>
            </a:r>
            <a:r>
              <a:rPr lang="de-AT" dirty="0" smtClean="0"/>
              <a:t> informal, ad hoc </a:t>
            </a:r>
            <a:r>
              <a:rPr lang="de-AT" dirty="0" err="1" smtClean="0"/>
              <a:t>related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matter </a:t>
            </a:r>
            <a:r>
              <a:rPr lang="de-AT" dirty="0" err="1" smtClean="0"/>
              <a:t>under</a:t>
            </a:r>
            <a:r>
              <a:rPr lang="de-AT" dirty="0" smtClean="0"/>
              <a:t> </a:t>
            </a:r>
            <a:r>
              <a:rPr lang="de-AT" dirty="0" err="1" smtClean="0"/>
              <a:t>discussion</a:t>
            </a:r>
            <a:endParaRPr lang="de-AT" dirty="0" smtClean="0"/>
          </a:p>
          <a:p>
            <a:r>
              <a:rPr lang="de-AT" dirty="0" err="1" smtClean="0"/>
              <a:t>Social</a:t>
            </a:r>
            <a:r>
              <a:rPr lang="de-AT" dirty="0" smtClean="0"/>
              <a:t> Partners </a:t>
            </a:r>
            <a:r>
              <a:rPr lang="de-AT" dirty="0" err="1" smtClean="0"/>
              <a:t>represented</a:t>
            </a:r>
            <a:r>
              <a:rPr lang="de-AT" dirty="0" smtClean="0"/>
              <a:t> on </a:t>
            </a:r>
            <a:r>
              <a:rPr lang="de-AT" dirty="0" err="1" smtClean="0"/>
              <a:t>many</a:t>
            </a:r>
            <a:r>
              <a:rPr lang="de-AT" dirty="0" smtClean="0"/>
              <a:t> </a:t>
            </a:r>
            <a:r>
              <a:rPr lang="de-AT" dirty="0" err="1" smtClean="0"/>
              <a:t>governmental</a:t>
            </a:r>
            <a:r>
              <a:rPr lang="de-AT" dirty="0" smtClean="0"/>
              <a:t> </a:t>
            </a:r>
            <a:r>
              <a:rPr lang="de-AT" dirty="0" err="1" smtClean="0"/>
              <a:t>advisory</a:t>
            </a:r>
            <a:r>
              <a:rPr lang="de-AT" dirty="0" smtClean="0"/>
              <a:t> </a:t>
            </a:r>
            <a:r>
              <a:rPr lang="de-AT" dirty="0" err="1" smtClean="0"/>
              <a:t>bodies</a:t>
            </a:r>
            <a:r>
              <a:rPr lang="de-AT" dirty="0" smtClean="0"/>
              <a:t> (</a:t>
            </a:r>
            <a:r>
              <a:rPr lang="de-AT" dirty="0" err="1" smtClean="0"/>
              <a:t>labour</a:t>
            </a:r>
            <a:r>
              <a:rPr lang="de-AT" dirty="0" smtClean="0"/>
              <a:t> </a:t>
            </a:r>
            <a:r>
              <a:rPr lang="de-AT" dirty="0" err="1" smtClean="0"/>
              <a:t>market</a:t>
            </a:r>
            <a:r>
              <a:rPr lang="de-AT" dirty="0" smtClean="0"/>
              <a:t>, Wirtschaftsförderung, </a:t>
            </a:r>
            <a:r>
              <a:rPr lang="de-AT" dirty="0" err="1" smtClean="0"/>
              <a:t>agricultural</a:t>
            </a:r>
            <a:r>
              <a:rPr lang="de-AT" dirty="0" smtClean="0"/>
              <a:t> </a:t>
            </a:r>
            <a:r>
              <a:rPr lang="de-AT" dirty="0" err="1" smtClean="0"/>
              <a:t>market</a:t>
            </a:r>
            <a:r>
              <a:rPr lang="de-AT" dirty="0" smtClean="0"/>
              <a:t> </a:t>
            </a:r>
            <a:r>
              <a:rPr lang="de-AT" dirty="0" err="1" smtClean="0"/>
              <a:t>system</a:t>
            </a:r>
            <a:r>
              <a:rPr lang="de-AT" dirty="0" smtClean="0"/>
              <a:t>, </a:t>
            </a:r>
            <a:r>
              <a:rPr lang="de-AT" dirty="0" err="1" smtClean="0"/>
              <a:t>fiscal</a:t>
            </a:r>
            <a:r>
              <a:rPr lang="de-AT" dirty="0" smtClean="0"/>
              <a:t> </a:t>
            </a:r>
            <a:r>
              <a:rPr lang="de-AT" dirty="0" err="1" smtClean="0"/>
              <a:t>council</a:t>
            </a:r>
            <a:r>
              <a:rPr lang="de-AT" dirty="0" smtClean="0"/>
              <a:t>, etc.)</a:t>
            </a:r>
          </a:p>
          <a:p>
            <a:r>
              <a:rPr lang="de-AT" dirty="0" smtClean="0"/>
              <a:t>Selbstverwaltung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institutions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social</a:t>
            </a:r>
            <a:r>
              <a:rPr lang="de-AT" dirty="0" smtClean="0"/>
              <a:t> </a:t>
            </a:r>
            <a:r>
              <a:rPr lang="de-AT" dirty="0" err="1" smtClean="0"/>
              <a:t>insurance</a:t>
            </a:r>
            <a:r>
              <a:rPr lang="de-AT" dirty="0" smtClean="0"/>
              <a:t> (</a:t>
            </a:r>
            <a:r>
              <a:rPr lang="de-AT" dirty="0" err="1" smtClean="0"/>
              <a:t>health</a:t>
            </a:r>
            <a:r>
              <a:rPr lang="de-AT" dirty="0" smtClean="0"/>
              <a:t>, </a:t>
            </a:r>
            <a:r>
              <a:rPr lang="de-AT" dirty="0" err="1" smtClean="0"/>
              <a:t>pensions</a:t>
            </a:r>
            <a:r>
              <a:rPr lang="de-AT" dirty="0" smtClean="0"/>
              <a:t>, </a:t>
            </a:r>
            <a:r>
              <a:rPr lang="de-AT" dirty="0" err="1" smtClean="0"/>
              <a:t>accident</a:t>
            </a:r>
            <a:r>
              <a:rPr lang="de-AT" dirty="0" smtClean="0"/>
              <a:t>)</a:t>
            </a:r>
          </a:p>
          <a:p>
            <a:endParaRPr lang="de-AT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767721" y="492194"/>
            <a:ext cx="76085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4000" b="1" dirty="0" err="1" smtClean="0"/>
              <a:t>Austria‘s</a:t>
            </a:r>
            <a:r>
              <a:rPr lang="de-AT" sz="4000" b="1" dirty="0" smtClean="0"/>
              <a:t> </a:t>
            </a:r>
            <a:r>
              <a:rPr lang="de-AT" sz="4000" b="1" dirty="0" err="1" smtClean="0"/>
              <a:t>Social</a:t>
            </a:r>
            <a:r>
              <a:rPr lang="de-AT" sz="4000" b="1" dirty="0" smtClean="0"/>
              <a:t> </a:t>
            </a:r>
            <a:r>
              <a:rPr lang="de-AT" sz="4000" b="1" dirty="0" err="1" smtClean="0"/>
              <a:t>Partnership</a:t>
            </a:r>
            <a:r>
              <a:rPr lang="de-AT" sz="4000" b="1" dirty="0" smtClean="0"/>
              <a:t> System</a:t>
            </a:r>
            <a:endParaRPr lang="de-AT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err="1" smtClean="0"/>
              <a:t>Austria‘s</a:t>
            </a:r>
            <a:r>
              <a:rPr lang="de-AT" b="1" dirty="0" smtClean="0"/>
              <a:t> </a:t>
            </a:r>
            <a:r>
              <a:rPr lang="de-AT" b="1" dirty="0" err="1" smtClean="0"/>
              <a:t>Social</a:t>
            </a:r>
            <a:r>
              <a:rPr lang="de-AT" b="1" dirty="0" smtClean="0"/>
              <a:t> </a:t>
            </a:r>
            <a:r>
              <a:rPr lang="de-AT" b="1" dirty="0" err="1" smtClean="0"/>
              <a:t>Partnership</a:t>
            </a:r>
            <a:r>
              <a:rPr lang="de-AT" b="1" dirty="0" smtClean="0"/>
              <a:t> System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AT" dirty="0" smtClean="0"/>
              <a:t>WAGE POLICY </a:t>
            </a:r>
          </a:p>
          <a:p>
            <a:r>
              <a:rPr lang="de-AT" dirty="0" err="1" smtClean="0"/>
              <a:t>more</a:t>
            </a:r>
            <a:r>
              <a:rPr lang="de-AT" dirty="0" smtClean="0"/>
              <a:t> </a:t>
            </a:r>
            <a:r>
              <a:rPr lang="de-AT" dirty="0" err="1" smtClean="0"/>
              <a:t>than</a:t>
            </a:r>
            <a:r>
              <a:rPr lang="de-AT" dirty="0" smtClean="0"/>
              <a:t> 200 </a:t>
            </a:r>
            <a:r>
              <a:rPr lang="de-AT" i="1" dirty="0" smtClean="0"/>
              <a:t>Kollektivverträge</a:t>
            </a:r>
            <a:r>
              <a:rPr lang="de-AT" dirty="0" smtClean="0"/>
              <a:t> (</a:t>
            </a:r>
            <a:r>
              <a:rPr lang="de-AT" dirty="0" err="1" smtClean="0"/>
              <a:t>collective</a:t>
            </a:r>
            <a:r>
              <a:rPr lang="de-AT" dirty="0" smtClean="0"/>
              <a:t> </a:t>
            </a:r>
            <a:r>
              <a:rPr lang="de-AT" dirty="0" err="1" smtClean="0"/>
              <a:t>agreements</a:t>
            </a:r>
            <a:r>
              <a:rPr lang="de-AT" dirty="0" smtClean="0"/>
              <a:t>)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economic</a:t>
            </a:r>
            <a:r>
              <a:rPr lang="de-AT" dirty="0" smtClean="0"/>
              <a:t> </a:t>
            </a:r>
            <a:r>
              <a:rPr lang="de-AT" dirty="0" err="1" smtClean="0"/>
              <a:t>branches</a:t>
            </a:r>
            <a:endParaRPr lang="de-AT" dirty="0" smtClean="0"/>
          </a:p>
          <a:p>
            <a:r>
              <a:rPr lang="de-AT" dirty="0" err="1" smtClean="0"/>
              <a:t>duration</a:t>
            </a:r>
            <a:r>
              <a:rPr lang="de-AT" dirty="0" smtClean="0"/>
              <a:t> </a:t>
            </a:r>
            <a:r>
              <a:rPr lang="de-AT" dirty="0" err="1" smtClean="0"/>
              <a:t>one</a:t>
            </a:r>
            <a:r>
              <a:rPr lang="de-AT" dirty="0" smtClean="0"/>
              <a:t> </a:t>
            </a:r>
            <a:r>
              <a:rPr lang="de-AT" dirty="0" err="1" smtClean="0"/>
              <a:t>year</a:t>
            </a:r>
            <a:endParaRPr lang="de-AT" dirty="0" smtClean="0"/>
          </a:p>
          <a:p>
            <a:r>
              <a:rPr lang="de-AT" dirty="0" err="1" smtClean="0"/>
              <a:t>indirect</a:t>
            </a:r>
            <a:r>
              <a:rPr lang="de-AT" dirty="0" smtClean="0"/>
              <a:t> </a:t>
            </a:r>
            <a:r>
              <a:rPr lang="de-AT" dirty="0" err="1" smtClean="0"/>
              <a:t>coordination</a:t>
            </a:r>
            <a:r>
              <a:rPr lang="de-AT" dirty="0" smtClean="0"/>
              <a:t> </a:t>
            </a:r>
            <a:r>
              <a:rPr lang="de-AT" dirty="0" err="1" smtClean="0"/>
              <a:t>through</a:t>
            </a:r>
            <a:r>
              <a:rPr lang="de-AT" dirty="0" smtClean="0"/>
              <a:t> wage </a:t>
            </a:r>
            <a:r>
              <a:rPr lang="de-AT" dirty="0" err="1" smtClean="0"/>
              <a:t>leadership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 Gewerkschaft </a:t>
            </a:r>
            <a:r>
              <a:rPr lang="de-AT" dirty="0" err="1" smtClean="0"/>
              <a:t>ProGe</a:t>
            </a:r>
            <a:r>
              <a:rPr lang="de-AT" dirty="0" smtClean="0"/>
              <a:t> (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metal</a:t>
            </a:r>
            <a:r>
              <a:rPr lang="de-AT" dirty="0" smtClean="0"/>
              <a:t> </a:t>
            </a:r>
            <a:r>
              <a:rPr lang="de-AT" dirty="0" err="1" smtClean="0"/>
              <a:t>industries</a:t>
            </a:r>
            <a:r>
              <a:rPr lang="de-AT" dirty="0" smtClean="0"/>
              <a:t>)</a:t>
            </a:r>
          </a:p>
          <a:p>
            <a:r>
              <a:rPr lang="de-AT" dirty="0" err="1" smtClean="0"/>
              <a:t>counterpart</a:t>
            </a:r>
            <a:r>
              <a:rPr lang="de-AT" dirty="0" smtClean="0"/>
              <a:t>: </a:t>
            </a:r>
            <a:r>
              <a:rPr lang="de-AT" dirty="0" err="1" smtClean="0"/>
              <a:t>sections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WKÖ</a:t>
            </a:r>
          </a:p>
          <a:p>
            <a:r>
              <a:rPr lang="de-AT" dirty="0" err="1" smtClean="0"/>
              <a:t>almost</a:t>
            </a:r>
            <a:r>
              <a:rPr lang="de-AT" dirty="0" smtClean="0"/>
              <a:t> 100% </a:t>
            </a:r>
            <a:r>
              <a:rPr lang="de-AT" dirty="0" err="1" smtClean="0"/>
              <a:t>coverage</a:t>
            </a:r>
            <a:r>
              <a:rPr lang="de-AT" dirty="0" smtClean="0"/>
              <a:t> </a:t>
            </a:r>
            <a:r>
              <a:rPr lang="de-AT" dirty="0" err="1" smtClean="0"/>
              <a:t>through</a:t>
            </a:r>
            <a:r>
              <a:rPr lang="de-AT" dirty="0" smtClean="0"/>
              <a:t> </a:t>
            </a:r>
            <a:r>
              <a:rPr lang="de-AT" dirty="0" err="1" smtClean="0"/>
              <a:t>collective</a:t>
            </a:r>
            <a:r>
              <a:rPr lang="de-AT" dirty="0" smtClean="0"/>
              <a:t> </a:t>
            </a:r>
            <a:r>
              <a:rPr lang="de-AT" dirty="0" err="1" smtClean="0"/>
              <a:t>agreements</a:t>
            </a:r>
            <a:r>
              <a:rPr lang="de-AT" dirty="0" smtClean="0"/>
              <a:t>, also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public</a:t>
            </a:r>
            <a:r>
              <a:rPr lang="de-AT" dirty="0" smtClean="0"/>
              <a:t> </a:t>
            </a:r>
            <a:r>
              <a:rPr lang="de-AT" dirty="0" err="1" smtClean="0"/>
              <a:t>sector</a:t>
            </a:r>
            <a:r>
              <a:rPr lang="de-AT" dirty="0" smtClean="0"/>
              <a:t> </a:t>
            </a:r>
          </a:p>
          <a:p>
            <a:r>
              <a:rPr lang="de-AT" dirty="0" err="1" smtClean="0"/>
              <a:t>principle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productivity</a:t>
            </a:r>
            <a:r>
              <a:rPr lang="de-AT" dirty="0" smtClean="0"/>
              <a:t> </a:t>
            </a:r>
            <a:r>
              <a:rPr lang="de-AT" dirty="0" err="1" smtClean="0"/>
              <a:t>oriented</a:t>
            </a:r>
            <a:r>
              <a:rPr lang="de-AT" dirty="0" smtClean="0"/>
              <a:t> wage </a:t>
            </a:r>
            <a:r>
              <a:rPr lang="de-AT" dirty="0" err="1" smtClean="0"/>
              <a:t>policy</a:t>
            </a:r>
            <a:r>
              <a:rPr lang="de-AT" dirty="0" smtClean="0"/>
              <a:t> </a:t>
            </a:r>
          </a:p>
          <a:p>
            <a:r>
              <a:rPr lang="de-AT" dirty="0" err="1" smtClean="0"/>
              <a:t>hardly</a:t>
            </a:r>
            <a:r>
              <a:rPr lang="de-AT" dirty="0" smtClean="0"/>
              <a:t> </a:t>
            </a:r>
            <a:r>
              <a:rPr lang="de-AT" dirty="0" err="1" smtClean="0"/>
              <a:t>any</a:t>
            </a:r>
            <a:r>
              <a:rPr lang="de-AT" dirty="0" smtClean="0"/>
              <a:t> </a:t>
            </a:r>
            <a:r>
              <a:rPr lang="de-AT" dirty="0" err="1" smtClean="0"/>
              <a:t>strikes</a:t>
            </a:r>
            <a:endParaRPr lang="de-AT" dirty="0" smtClean="0"/>
          </a:p>
          <a:p>
            <a:r>
              <a:rPr lang="de-AT" dirty="0" err="1" smtClean="0"/>
              <a:t>no</a:t>
            </a:r>
            <a:r>
              <a:rPr lang="de-AT" dirty="0" smtClean="0"/>
              <a:t> </a:t>
            </a:r>
            <a:r>
              <a:rPr lang="de-AT" dirty="0" err="1" smtClean="0"/>
              <a:t>government</a:t>
            </a:r>
            <a:r>
              <a:rPr lang="de-AT" dirty="0" smtClean="0"/>
              <a:t> </a:t>
            </a:r>
            <a:r>
              <a:rPr lang="de-AT" dirty="0" err="1" smtClean="0"/>
              <a:t>interference</a:t>
            </a:r>
            <a:r>
              <a:rPr lang="de-AT" dirty="0" smtClean="0"/>
              <a:t> in wage </a:t>
            </a:r>
            <a:r>
              <a:rPr lang="de-AT" dirty="0" err="1" smtClean="0"/>
              <a:t>negotiations</a:t>
            </a:r>
            <a:r>
              <a:rPr lang="de-AT" dirty="0" smtClean="0"/>
              <a:t> </a:t>
            </a:r>
          </a:p>
          <a:p>
            <a:r>
              <a:rPr lang="de-AT" dirty="0" err="1" smtClean="0"/>
              <a:t>no</a:t>
            </a:r>
            <a:r>
              <a:rPr lang="de-AT" dirty="0" smtClean="0"/>
              <a:t> legal </a:t>
            </a:r>
            <a:r>
              <a:rPr lang="de-AT" dirty="0" err="1" smtClean="0"/>
              <a:t>minimum</a:t>
            </a:r>
            <a:r>
              <a:rPr lang="de-AT" dirty="0" smtClean="0"/>
              <a:t> wage </a:t>
            </a:r>
            <a:endParaRPr lang="de-A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err="1" smtClean="0"/>
              <a:t>Austria‘s</a:t>
            </a:r>
            <a:r>
              <a:rPr lang="de-AT" b="1" dirty="0" smtClean="0"/>
              <a:t> </a:t>
            </a:r>
            <a:r>
              <a:rPr lang="de-AT" b="1" dirty="0" err="1" smtClean="0"/>
              <a:t>Social</a:t>
            </a:r>
            <a:r>
              <a:rPr lang="de-AT" b="1" dirty="0" smtClean="0"/>
              <a:t> </a:t>
            </a:r>
            <a:r>
              <a:rPr lang="de-AT" b="1" dirty="0" err="1" smtClean="0"/>
              <a:t>Partnership</a:t>
            </a:r>
            <a:r>
              <a:rPr lang="de-AT" b="1" dirty="0" smtClean="0"/>
              <a:t> System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AT" dirty="0" err="1" smtClean="0"/>
              <a:t>current</a:t>
            </a:r>
            <a:r>
              <a:rPr lang="de-AT" dirty="0" smtClean="0"/>
              <a:t> </a:t>
            </a:r>
            <a:r>
              <a:rPr lang="de-AT" dirty="0" err="1" smtClean="0"/>
              <a:t>problems</a:t>
            </a:r>
            <a:r>
              <a:rPr lang="de-AT" dirty="0" smtClean="0"/>
              <a:t>:</a:t>
            </a:r>
          </a:p>
          <a:p>
            <a:r>
              <a:rPr lang="de-AT" dirty="0" err="1" smtClean="0"/>
              <a:t>opposition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social</a:t>
            </a:r>
            <a:r>
              <a:rPr lang="de-AT" dirty="0" smtClean="0"/>
              <a:t> </a:t>
            </a:r>
            <a:r>
              <a:rPr lang="de-AT" dirty="0" err="1" smtClean="0"/>
              <a:t>partnership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some</a:t>
            </a:r>
            <a:r>
              <a:rPr lang="de-AT" dirty="0" smtClean="0"/>
              <a:t> </a:t>
            </a:r>
            <a:r>
              <a:rPr lang="de-AT" dirty="0" err="1" smtClean="0"/>
              <a:t>sectors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Austria‘s</a:t>
            </a:r>
            <a:r>
              <a:rPr lang="de-AT" dirty="0" smtClean="0"/>
              <a:t> private </a:t>
            </a:r>
            <a:r>
              <a:rPr lang="de-AT" dirty="0" err="1" smtClean="0"/>
              <a:t>industry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increasing</a:t>
            </a:r>
            <a:r>
              <a:rPr lang="de-AT" dirty="0" smtClean="0"/>
              <a:t> (</a:t>
            </a:r>
            <a:r>
              <a:rPr lang="de-AT" dirty="0" err="1" smtClean="0"/>
              <a:t>risk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strikes</a:t>
            </a:r>
            <a:r>
              <a:rPr lang="de-AT" dirty="0" smtClean="0"/>
              <a:t>)</a:t>
            </a:r>
          </a:p>
          <a:p>
            <a:r>
              <a:rPr lang="de-AT" dirty="0" err="1" smtClean="0"/>
              <a:t>bargaining</a:t>
            </a:r>
            <a:r>
              <a:rPr lang="de-AT" dirty="0" smtClean="0"/>
              <a:t> </a:t>
            </a:r>
            <a:r>
              <a:rPr lang="de-AT" dirty="0" err="1" smtClean="0"/>
              <a:t>position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Unions </a:t>
            </a:r>
            <a:r>
              <a:rPr lang="de-AT" dirty="0" err="1" smtClean="0"/>
              <a:t>is</a:t>
            </a:r>
            <a:r>
              <a:rPr lang="de-AT" dirty="0" smtClean="0"/>
              <a:t> still strong in </a:t>
            </a:r>
            <a:r>
              <a:rPr lang="de-AT" dirty="0" err="1" smtClean="0"/>
              <a:t>industry</a:t>
            </a:r>
            <a:r>
              <a:rPr lang="de-AT" dirty="0" smtClean="0"/>
              <a:t>, </a:t>
            </a:r>
            <a:r>
              <a:rPr lang="de-AT" dirty="0" err="1" smtClean="0"/>
              <a:t>becomes</a:t>
            </a:r>
            <a:r>
              <a:rPr lang="de-AT" dirty="0" smtClean="0"/>
              <a:t> </a:t>
            </a:r>
            <a:r>
              <a:rPr lang="de-AT" dirty="0" err="1" smtClean="0"/>
              <a:t>weaker</a:t>
            </a:r>
            <a:r>
              <a:rPr lang="de-AT" dirty="0" smtClean="0"/>
              <a:t> due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rising</a:t>
            </a:r>
            <a:r>
              <a:rPr lang="de-AT" dirty="0" smtClean="0"/>
              <a:t> </a:t>
            </a:r>
            <a:r>
              <a:rPr lang="de-AT" dirty="0" err="1" smtClean="0"/>
              <a:t>unemployment</a:t>
            </a:r>
            <a:endParaRPr lang="de-AT" dirty="0" smtClean="0"/>
          </a:p>
          <a:p>
            <a:r>
              <a:rPr lang="de-AT" dirty="0" err="1" smtClean="0"/>
              <a:t>process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tertiarisation</a:t>
            </a:r>
            <a:r>
              <a:rPr lang="de-AT" dirty="0" smtClean="0"/>
              <a:t> (</a:t>
            </a:r>
            <a:r>
              <a:rPr lang="de-AT" dirty="0" err="1" smtClean="0"/>
              <a:t>many</a:t>
            </a:r>
            <a:r>
              <a:rPr lang="de-AT" dirty="0" smtClean="0"/>
              <a:t> </a:t>
            </a:r>
            <a:r>
              <a:rPr lang="de-AT" dirty="0" err="1" smtClean="0"/>
              <a:t>low</a:t>
            </a:r>
            <a:r>
              <a:rPr lang="de-AT" dirty="0" smtClean="0"/>
              <a:t> wage </a:t>
            </a:r>
            <a:r>
              <a:rPr lang="de-AT" dirty="0" err="1" smtClean="0"/>
              <a:t>branches</a:t>
            </a:r>
            <a:r>
              <a:rPr lang="de-AT" dirty="0" smtClean="0"/>
              <a:t>) </a:t>
            </a:r>
            <a:r>
              <a:rPr lang="de-AT" dirty="0" err="1" smtClean="0"/>
              <a:t>fuelled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rapid </a:t>
            </a:r>
            <a:r>
              <a:rPr lang="de-AT" dirty="0" err="1" smtClean="0"/>
              <a:t>growth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labour</a:t>
            </a:r>
            <a:r>
              <a:rPr lang="de-AT" dirty="0" smtClean="0"/>
              <a:t> </a:t>
            </a:r>
            <a:r>
              <a:rPr lang="de-AT" dirty="0" err="1" smtClean="0"/>
              <a:t>supply</a:t>
            </a:r>
            <a:r>
              <a:rPr lang="de-AT" dirty="0" smtClean="0"/>
              <a:t> </a:t>
            </a:r>
            <a:r>
              <a:rPr lang="de-AT" dirty="0" err="1" smtClean="0"/>
              <a:t>resulting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immigration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CEE countries</a:t>
            </a:r>
          </a:p>
          <a:p>
            <a:r>
              <a:rPr lang="de-AT" dirty="0" err="1" smtClean="0"/>
              <a:t>challenge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increasing</a:t>
            </a:r>
            <a:r>
              <a:rPr lang="de-AT" dirty="0" smtClean="0"/>
              <a:t> </a:t>
            </a:r>
            <a:r>
              <a:rPr lang="de-AT" dirty="0" err="1" smtClean="0"/>
              <a:t>minimum</a:t>
            </a:r>
            <a:r>
              <a:rPr lang="de-AT" dirty="0" smtClean="0"/>
              <a:t> </a:t>
            </a:r>
            <a:r>
              <a:rPr lang="de-AT" dirty="0" err="1" smtClean="0"/>
              <a:t>wages</a:t>
            </a:r>
            <a:r>
              <a:rPr lang="de-AT" dirty="0" smtClean="0"/>
              <a:t> </a:t>
            </a:r>
            <a:r>
              <a:rPr lang="de-AT" dirty="0" err="1" smtClean="0"/>
              <a:t>through</a:t>
            </a:r>
            <a:r>
              <a:rPr lang="de-AT" dirty="0" smtClean="0"/>
              <a:t> </a:t>
            </a:r>
            <a:r>
              <a:rPr lang="de-AT" dirty="0" err="1" smtClean="0"/>
              <a:t>collective</a:t>
            </a:r>
            <a:r>
              <a:rPr lang="de-AT" dirty="0" smtClean="0"/>
              <a:t> </a:t>
            </a:r>
            <a:r>
              <a:rPr lang="de-AT" dirty="0" err="1" smtClean="0"/>
              <a:t>agreements</a:t>
            </a:r>
            <a:r>
              <a:rPr lang="de-AT" dirty="0" smtClean="0"/>
              <a:t>  in </a:t>
            </a:r>
            <a:r>
              <a:rPr lang="de-AT" dirty="0" err="1" smtClean="0"/>
              <a:t>service</a:t>
            </a:r>
            <a:r>
              <a:rPr lang="de-AT" dirty="0" smtClean="0"/>
              <a:t> </a:t>
            </a:r>
            <a:r>
              <a:rPr lang="de-AT" dirty="0" err="1" smtClean="0"/>
              <a:t>branches</a:t>
            </a:r>
            <a:r>
              <a:rPr lang="de-AT" dirty="0" smtClean="0"/>
              <a:t>, e.g. </a:t>
            </a:r>
            <a:r>
              <a:rPr lang="de-AT" dirty="0" err="1" smtClean="0"/>
              <a:t>retail</a:t>
            </a:r>
            <a:r>
              <a:rPr lang="de-AT" dirty="0" smtClean="0"/>
              <a:t>, </a:t>
            </a:r>
            <a:r>
              <a:rPr lang="de-AT" dirty="0" err="1" smtClean="0"/>
              <a:t>security</a:t>
            </a:r>
            <a:r>
              <a:rPr lang="de-AT" dirty="0" smtClean="0"/>
              <a:t>, </a:t>
            </a:r>
            <a:r>
              <a:rPr lang="de-AT" dirty="0" err="1" smtClean="0"/>
              <a:t>etc</a:t>
            </a:r>
            <a:endParaRPr lang="de-AT" dirty="0" smtClean="0"/>
          </a:p>
          <a:p>
            <a:r>
              <a:rPr lang="de-AT" dirty="0" err="1" smtClean="0"/>
              <a:t>increasing</a:t>
            </a:r>
            <a:r>
              <a:rPr lang="de-AT" dirty="0" smtClean="0"/>
              <a:t> </a:t>
            </a:r>
            <a:r>
              <a:rPr lang="de-AT" dirty="0" err="1" smtClean="0"/>
              <a:t>difficulty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ensure</a:t>
            </a:r>
            <a:r>
              <a:rPr lang="de-AT" dirty="0" smtClean="0"/>
              <a:t> </a:t>
            </a:r>
            <a:r>
              <a:rPr lang="de-AT" dirty="0" err="1" smtClean="0"/>
              <a:t>participation</a:t>
            </a:r>
            <a:r>
              <a:rPr lang="de-AT" dirty="0" smtClean="0"/>
              <a:t> </a:t>
            </a:r>
            <a:r>
              <a:rPr lang="de-AT" dirty="0" err="1" smtClean="0"/>
              <a:t>af</a:t>
            </a:r>
            <a:r>
              <a:rPr lang="de-AT" dirty="0" smtClean="0"/>
              <a:t> </a:t>
            </a:r>
            <a:r>
              <a:rPr lang="de-AT" dirty="0" err="1" smtClean="0"/>
              <a:t>wages</a:t>
            </a:r>
            <a:r>
              <a:rPr lang="de-AT" dirty="0" smtClean="0"/>
              <a:t> in </a:t>
            </a:r>
            <a:r>
              <a:rPr lang="de-AT" dirty="0" err="1" smtClean="0"/>
              <a:t>productivity</a:t>
            </a:r>
            <a:r>
              <a:rPr lang="de-AT" dirty="0" smtClean="0"/>
              <a:t> </a:t>
            </a:r>
            <a:r>
              <a:rPr lang="de-AT" dirty="0" err="1" smtClean="0"/>
              <a:t>gains</a:t>
            </a:r>
            <a:r>
              <a:rPr lang="de-AT" dirty="0" smtClean="0"/>
              <a:t> </a:t>
            </a:r>
          </a:p>
          <a:p>
            <a:r>
              <a:rPr lang="de-AT" dirty="0" err="1" smtClean="0"/>
              <a:t>adverse</a:t>
            </a:r>
            <a:r>
              <a:rPr lang="de-AT" dirty="0" smtClean="0"/>
              <a:t> </a:t>
            </a:r>
            <a:r>
              <a:rPr lang="de-AT" dirty="0" err="1" smtClean="0"/>
              <a:t>attitudes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new</a:t>
            </a:r>
            <a:r>
              <a:rPr lang="de-AT" dirty="0" smtClean="0"/>
              <a:t> </a:t>
            </a:r>
            <a:r>
              <a:rPr lang="de-AT" dirty="0" err="1" smtClean="0"/>
              <a:t>political</a:t>
            </a:r>
            <a:r>
              <a:rPr lang="de-AT" dirty="0" smtClean="0"/>
              <a:t> </a:t>
            </a:r>
            <a:r>
              <a:rPr lang="de-AT" dirty="0" err="1" smtClean="0"/>
              <a:t>forces</a:t>
            </a:r>
            <a:r>
              <a:rPr lang="de-AT" dirty="0" smtClean="0"/>
              <a:t>, </a:t>
            </a:r>
            <a:r>
              <a:rPr lang="de-AT" dirty="0" err="1" smtClean="0"/>
              <a:t>esp</a:t>
            </a:r>
            <a:r>
              <a:rPr lang="de-AT" dirty="0" smtClean="0"/>
              <a:t>. „</a:t>
            </a:r>
            <a:r>
              <a:rPr lang="de-AT" dirty="0" err="1" smtClean="0"/>
              <a:t>Neos</a:t>
            </a:r>
            <a:r>
              <a:rPr lang="de-AT" dirty="0" smtClean="0"/>
              <a:t>“-Party  </a:t>
            </a:r>
            <a:r>
              <a:rPr lang="de-AT" dirty="0" err="1" smtClean="0"/>
              <a:t>which</a:t>
            </a:r>
            <a:r>
              <a:rPr lang="de-AT" dirty="0" smtClean="0"/>
              <a:t> </a:t>
            </a:r>
            <a:r>
              <a:rPr lang="de-AT" dirty="0" err="1" smtClean="0"/>
              <a:t>advocates</a:t>
            </a:r>
            <a:r>
              <a:rPr lang="de-AT" dirty="0" smtClean="0"/>
              <a:t> sharp </a:t>
            </a:r>
            <a:r>
              <a:rPr lang="de-AT" dirty="0" err="1" smtClean="0"/>
              <a:t>cuts</a:t>
            </a:r>
            <a:r>
              <a:rPr lang="de-AT" dirty="0" smtClean="0"/>
              <a:t>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pension</a:t>
            </a:r>
            <a:r>
              <a:rPr lang="de-AT" dirty="0" smtClean="0"/>
              <a:t> </a:t>
            </a:r>
            <a:r>
              <a:rPr lang="de-AT" dirty="0" err="1" smtClean="0"/>
              <a:t>system</a:t>
            </a:r>
            <a:endParaRPr lang="de-AT" dirty="0" smtClean="0"/>
          </a:p>
          <a:p>
            <a:r>
              <a:rPr lang="de-AT" dirty="0" smtClean="0"/>
              <a:t>„</a:t>
            </a:r>
            <a:r>
              <a:rPr lang="de-AT" i="1" dirty="0" smtClean="0"/>
              <a:t>wir kämpfen weiter“</a:t>
            </a:r>
            <a:endParaRPr lang="de-AT" dirty="0" smtClean="0"/>
          </a:p>
          <a:p>
            <a:pPr>
              <a:buNone/>
            </a:pPr>
            <a:endParaRPr lang="de-A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76672"/>
            <a:ext cx="684076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err="1" smtClean="0"/>
              <a:t>Structure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commodity</a:t>
            </a:r>
            <a:r>
              <a:rPr lang="de-AT" dirty="0" smtClean="0"/>
              <a:t> </a:t>
            </a:r>
            <a:r>
              <a:rPr lang="de-AT" dirty="0" err="1" smtClean="0"/>
              <a:t>exports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</a:t>
            </a:r>
            <a:r>
              <a:rPr lang="de-AT" dirty="0" err="1" smtClean="0"/>
              <a:t>country</a:t>
            </a:r>
            <a:r>
              <a:rPr lang="de-AT" dirty="0" smtClean="0"/>
              <a:t> 2014 CZ (</a:t>
            </a:r>
            <a:r>
              <a:rPr lang="de-AT" dirty="0" err="1" smtClean="0"/>
              <a:t>left</a:t>
            </a:r>
            <a:r>
              <a:rPr lang="de-AT" dirty="0" smtClean="0"/>
              <a:t>), AU (</a:t>
            </a:r>
            <a:r>
              <a:rPr lang="de-AT" dirty="0" err="1" smtClean="0"/>
              <a:t>right</a:t>
            </a:r>
            <a:r>
              <a:rPr lang="de-AT" dirty="0" smtClean="0"/>
              <a:t>)</a:t>
            </a:r>
            <a:endParaRPr lang="de-AT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half" idx="1"/>
          </p:nvPr>
        </p:nvGraphicFramePr>
        <p:xfrm>
          <a:off x="467544" y="16288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Inhaltsplatzhalt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Austria: </a:t>
            </a:r>
            <a:r>
              <a:rPr lang="de-AT" dirty="0" err="1" smtClean="0"/>
              <a:t>current</a:t>
            </a:r>
            <a:r>
              <a:rPr lang="de-AT" dirty="0" smtClean="0"/>
              <a:t> </a:t>
            </a:r>
            <a:r>
              <a:rPr lang="de-AT" dirty="0" err="1" smtClean="0"/>
              <a:t>indicators</a:t>
            </a:r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6768751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err="1" smtClean="0"/>
              <a:t>Structure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commodity</a:t>
            </a:r>
            <a:r>
              <a:rPr lang="de-AT" dirty="0" smtClean="0"/>
              <a:t> </a:t>
            </a:r>
            <a:r>
              <a:rPr lang="de-AT" dirty="0" err="1" smtClean="0"/>
              <a:t>exports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</a:t>
            </a:r>
            <a:r>
              <a:rPr lang="de-AT" dirty="0" err="1" smtClean="0"/>
              <a:t>country</a:t>
            </a:r>
            <a:r>
              <a:rPr lang="de-AT" dirty="0" smtClean="0"/>
              <a:t> 2014</a:t>
            </a:r>
            <a:endParaRPr lang="de-A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561662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b="1" dirty="0" err="1" smtClean="0"/>
              <a:t>Structure</a:t>
            </a:r>
            <a:r>
              <a:rPr lang="de-AT" sz="3600" b="1" dirty="0" smtClean="0"/>
              <a:t> </a:t>
            </a:r>
            <a:r>
              <a:rPr lang="de-AT" sz="3600" b="1" dirty="0" err="1" smtClean="0"/>
              <a:t>of</a:t>
            </a:r>
            <a:r>
              <a:rPr lang="de-AT" sz="3600" b="1" dirty="0" smtClean="0"/>
              <a:t> </a:t>
            </a:r>
            <a:r>
              <a:rPr lang="de-AT" sz="3600" b="1" dirty="0" err="1" smtClean="0"/>
              <a:t>commodity</a:t>
            </a:r>
            <a:r>
              <a:rPr lang="de-AT" sz="3600" b="1" dirty="0" smtClean="0"/>
              <a:t> </a:t>
            </a:r>
            <a:r>
              <a:rPr lang="de-AT" sz="3600" b="1" dirty="0" err="1" smtClean="0"/>
              <a:t>exports</a:t>
            </a:r>
            <a:r>
              <a:rPr lang="de-AT" sz="3600" b="1" dirty="0" smtClean="0"/>
              <a:t> 2014</a:t>
            </a:r>
            <a:endParaRPr lang="de-AT" sz="3600" b="1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4608512" cy="2898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789040"/>
            <a:ext cx="46005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err="1" smtClean="0"/>
              <a:t>Structure</a:t>
            </a:r>
            <a:r>
              <a:rPr lang="de-AT" b="1" dirty="0" smtClean="0"/>
              <a:t> </a:t>
            </a:r>
            <a:r>
              <a:rPr lang="de-AT" b="1" dirty="0" err="1" smtClean="0"/>
              <a:t>of</a:t>
            </a:r>
            <a:r>
              <a:rPr lang="de-AT" b="1" dirty="0" smtClean="0"/>
              <a:t> </a:t>
            </a:r>
            <a:r>
              <a:rPr lang="de-AT" b="1" dirty="0" err="1" smtClean="0"/>
              <a:t>commodity</a:t>
            </a:r>
            <a:r>
              <a:rPr lang="de-AT" b="1" dirty="0" smtClean="0"/>
              <a:t> </a:t>
            </a:r>
            <a:r>
              <a:rPr lang="de-AT" b="1" dirty="0" err="1" smtClean="0"/>
              <a:t>exports</a:t>
            </a:r>
            <a:r>
              <a:rPr lang="de-AT" b="1" dirty="0" smtClean="0"/>
              <a:t>    2014</a:t>
            </a:r>
            <a:endParaRPr lang="de-AT" dirty="0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44824"/>
            <a:ext cx="453213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4738538"/>
          </a:xfrm>
        </p:spPr>
        <p:txBody>
          <a:bodyPr>
            <a:noAutofit/>
          </a:bodyPr>
          <a:lstStyle/>
          <a:p>
            <a:r>
              <a:rPr lang="de-AT" sz="9600" dirty="0" smtClean="0"/>
              <a:t>THE END</a:t>
            </a:r>
            <a:br>
              <a:rPr lang="de-AT" sz="9600" dirty="0" smtClean="0"/>
            </a:br>
            <a:r>
              <a:rPr lang="de-AT" sz="1600" dirty="0" err="1" smtClean="0"/>
              <a:t>thank</a:t>
            </a:r>
            <a:r>
              <a:rPr lang="de-AT" sz="1600" dirty="0" smtClean="0"/>
              <a:t> </a:t>
            </a:r>
            <a:r>
              <a:rPr lang="de-AT" sz="1600" dirty="0" err="1" smtClean="0"/>
              <a:t>you</a:t>
            </a:r>
            <a:r>
              <a:rPr lang="de-AT" sz="1600" dirty="0" smtClean="0"/>
              <a:t>!</a:t>
            </a:r>
            <a:endParaRPr lang="de-AT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Austria: </a:t>
            </a:r>
            <a:r>
              <a:rPr lang="de-AT" dirty="0" err="1" smtClean="0"/>
              <a:t>current</a:t>
            </a:r>
            <a:r>
              <a:rPr lang="de-AT" dirty="0" smtClean="0"/>
              <a:t> </a:t>
            </a:r>
            <a:r>
              <a:rPr lang="de-AT" dirty="0" err="1" smtClean="0"/>
              <a:t>indicators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err="1" smtClean="0"/>
              <a:t>modest</a:t>
            </a:r>
            <a:r>
              <a:rPr lang="de-AT" dirty="0" smtClean="0"/>
              <a:t> </a:t>
            </a:r>
            <a:r>
              <a:rPr lang="de-AT" dirty="0" err="1" smtClean="0"/>
              <a:t>growth</a:t>
            </a:r>
            <a:endParaRPr lang="de-AT" dirty="0" smtClean="0"/>
          </a:p>
          <a:p>
            <a:r>
              <a:rPr lang="de-AT" dirty="0" err="1" smtClean="0"/>
              <a:t>export</a:t>
            </a:r>
            <a:r>
              <a:rPr lang="de-AT" dirty="0" smtClean="0"/>
              <a:t> </a:t>
            </a:r>
            <a:r>
              <a:rPr lang="de-AT" dirty="0" err="1" smtClean="0"/>
              <a:t>driven</a:t>
            </a:r>
            <a:r>
              <a:rPr lang="de-AT" dirty="0" smtClean="0"/>
              <a:t>: </a:t>
            </a:r>
            <a:r>
              <a:rPr lang="de-AT" dirty="0" err="1" smtClean="0"/>
              <a:t>high</a:t>
            </a:r>
            <a:r>
              <a:rPr lang="de-AT" dirty="0" smtClean="0"/>
              <a:t> </a:t>
            </a:r>
            <a:r>
              <a:rPr lang="de-AT" dirty="0" err="1" smtClean="0"/>
              <a:t>growth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commodity</a:t>
            </a:r>
            <a:r>
              <a:rPr lang="de-AT" dirty="0" smtClean="0"/>
              <a:t> </a:t>
            </a:r>
            <a:r>
              <a:rPr lang="de-AT" dirty="0" err="1" smtClean="0"/>
              <a:t>exports</a:t>
            </a:r>
            <a:r>
              <a:rPr lang="de-AT" dirty="0" smtClean="0"/>
              <a:t>, </a:t>
            </a:r>
            <a:r>
              <a:rPr lang="de-AT" dirty="0" err="1" smtClean="0"/>
              <a:t>high</a:t>
            </a:r>
            <a:r>
              <a:rPr lang="de-AT" dirty="0" smtClean="0"/>
              <a:t> </a:t>
            </a:r>
            <a:r>
              <a:rPr lang="de-AT" dirty="0" err="1" smtClean="0"/>
              <a:t>current</a:t>
            </a:r>
            <a:r>
              <a:rPr lang="de-AT" dirty="0" smtClean="0"/>
              <a:t> </a:t>
            </a:r>
            <a:r>
              <a:rPr lang="de-AT" dirty="0" err="1" smtClean="0"/>
              <a:t>surplus</a:t>
            </a:r>
            <a:r>
              <a:rPr lang="de-AT" dirty="0" smtClean="0"/>
              <a:t> (</a:t>
            </a:r>
            <a:r>
              <a:rPr lang="de-AT" dirty="0" err="1" smtClean="0"/>
              <a:t>goods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services</a:t>
            </a:r>
            <a:r>
              <a:rPr lang="de-AT" dirty="0" smtClean="0"/>
              <a:t>)</a:t>
            </a:r>
          </a:p>
          <a:p>
            <a:r>
              <a:rPr lang="de-AT" dirty="0" err="1" smtClean="0"/>
              <a:t>high</a:t>
            </a:r>
            <a:r>
              <a:rPr lang="de-AT" dirty="0" smtClean="0"/>
              <a:t> </a:t>
            </a:r>
            <a:r>
              <a:rPr lang="de-AT" dirty="0" err="1" smtClean="0"/>
              <a:t>employment</a:t>
            </a:r>
            <a:r>
              <a:rPr lang="de-AT" dirty="0" smtClean="0"/>
              <a:t> </a:t>
            </a:r>
            <a:r>
              <a:rPr lang="de-AT" dirty="0" err="1" smtClean="0"/>
              <a:t>growth</a:t>
            </a:r>
            <a:r>
              <a:rPr lang="de-AT" dirty="0" smtClean="0"/>
              <a:t> in </a:t>
            </a:r>
            <a:r>
              <a:rPr lang="de-AT" dirty="0" err="1" smtClean="0"/>
              <a:t>comparison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GDP </a:t>
            </a:r>
            <a:r>
              <a:rPr lang="de-AT" dirty="0" err="1" smtClean="0"/>
              <a:t>growth</a:t>
            </a:r>
            <a:r>
              <a:rPr lang="de-AT" dirty="0" smtClean="0"/>
              <a:t> </a:t>
            </a:r>
            <a:r>
              <a:rPr lang="de-AT" dirty="0" smtClean="0">
                <a:sym typeface="Wingdings" pitchFamily="2" charset="2"/>
              </a:rPr>
              <a:t></a:t>
            </a:r>
            <a:endParaRPr lang="de-AT" dirty="0" smtClean="0"/>
          </a:p>
          <a:p>
            <a:r>
              <a:rPr lang="de-AT" dirty="0" err="1" smtClean="0"/>
              <a:t>modest</a:t>
            </a:r>
            <a:r>
              <a:rPr lang="de-AT" dirty="0" smtClean="0"/>
              <a:t> </a:t>
            </a:r>
            <a:r>
              <a:rPr lang="de-AT" dirty="0" err="1" smtClean="0"/>
              <a:t>increase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overall</a:t>
            </a:r>
            <a:r>
              <a:rPr lang="de-AT" dirty="0" smtClean="0"/>
              <a:t> </a:t>
            </a:r>
            <a:r>
              <a:rPr lang="de-AT" dirty="0" err="1" smtClean="0"/>
              <a:t>productivity</a:t>
            </a:r>
            <a:endParaRPr lang="de-AT" dirty="0" smtClean="0"/>
          </a:p>
          <a:p>
            <a:r>
              <a:rPr lang="de-AT" dirty="0" err="1" smtClean="0"/>
              <a:t>rising</a:t>
            </a:r>
            <a:r>
              <a:rPr lang="de-AT" dirty="0" smtClean="0"/>
              <a:t> </a:t>
            </a:r>
            <a:r>
              <a:rPr lang="de-AT" dirty="0" err="1" smtClean="0"/>
              <a:t>unemployment</a:t>
            </a:r>
            <a:r>
              <a:rPr lang="de-AT" dirty="0" smtClean="0"/>
              <a:t>: </a:t>
            </a:r>
            <a:r>
              <a:rPr lang="de-AT" dirty="0" err="1" smtClean="0"/>
              <a:t>most</a:t>
            </a:r>
            <a:r>
              <a:rPr lang="de-AT" dirty="0" smtClean="0"/>
              <a:t> </a:t>
            </a:r>
            <a:r>
              <a:rPr lang="de-AT" dirty="0" err="1" smtClean="0"/>
              <a:t>serious</a:t>
            </a:r>
            <a:r>
              <a:rPr lang="de-AT" dirty="0" smtClean="0"/>
              <a:t> </a:t>
            </a:r>
            <a:r>
              <a:rPr lang="de-AT" dirty="0" err="1" smtClean="0"/>
              <a:t>concern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ÖGB</a:t>
            </a:r>
          </a:p>
          <a:p>
            <a:r>
              <a:rPr lang="de-AT" dirty="0" err="1" smtClean="0"/>
              <a:t>weak</a:t>
            </a:r>
            <a:r>
              <a:rPr lang="de-AT" dirty="0" smtClean="0"/>
              <a:t> </a:t>
            </a:r>
            <a:r>
              <a:rPr lang="de-AT" dirty="0" err="1" smtClean="0"/>
              <a:t>consumption</a:t>
            </a:r>
            <a:r>
              <a:rPr lang="de-AT" dirty="0" smtClean="0"/>
              <a:t> </a:t>
            </a:r>
            <a:r>
              <a:rPr lang="de-AT" dirty="0" err="1" smtClean="0"/>
              <a:t>growth</a:t>
            </a:r>
            <a:endParaRPr lang="de-AT" dirty="0" smtClean="0"/>
          </a:p>
          <a:p>
            <a:r>
              <a:rPr lang="de-AT" dirty="0" err="1" smtClean="0"/>
              <a:t>low</a:t>
            </a:r>
            <a:r>
              <a:rPr lang="de-AT" dirty="0" smtClean="0"/>
              <a:t> real wage </a:t>
            </a:r>
            <a:r>
              <a:rPr lang="de-AT" dirty="0" err="1" smtClean="0"/>
              <a:t>increases</a:t>
            </a:r>
            <a:endParaRPr lang="de-AT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Austria – </a:t>
            </a:r>
            <a:r>
              <a:rPr lang="de-AT" dirty="0" err="1" smtClean="0"/>
              <a:t>recent</a:t>
            </a:r>
            <a:r>
              <a:rPr lang="de-AT" dirty="0" smtClean="0"/>
              <a:t> </a:t>
            </a:r>
            <a:r>
              <a:rPr lang="de-AT" dirty="0" err="1" smtClean="0"/>
              <a:t>economic</a:t>
            </a:r>
            <a:r>
              <a:rPr lang="de-AT" dirty="0" smtClean="0"/>
              <a:t> </a:t>
            </a:r>
            <a:r>
              <a:rPr lang="de-AT" dirty="0" err="1" smtClean="0"/>
              <a:t>policy</a:t>
            </a:r>
            <a:r>
              <a:rPr lang="de-AT" dirty="0" smtClean="0"/>
              <a:t> </a:t>
            </a:r>
            <a:r>
              <a:rPr lang="de-AT" dirty="0" err="1" smtClean="0"/>
              <a:t>measures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AT" dirty="0" err="1" smtClean="0"/>
              <a:t>fight</a:t>
            </a:r>
            <a:r>
              <a:rPr lang="de-AT" dirty="0" smtClean="0"/>
              <a:t> </a:t>
            </a:r>
            <a:r>
              <a:rPr lang="de-AT" dirty="0" err="1" smtClean="0"/>
              <a:t>against</a:t>
            </a:r>
            <a:r>
              <a:rPr lang="de-AT" dirty="0" smtClean="0"/>
              <a:t> </a:t>
            </a:r>
            <a:r>
              <a:rPr lang="de-AT" dirty="0" err="1" smtClean="0"/>
              <a:t>unemployment</a:t>
            </a:r>
            <a:r>
              <a:rPr lang="de-AT" dirty="0" smtClean="0"/>
              <a:t> top ÖGB </a:t>
            </a:r>
            <a:r>
              <a:rPr lang="de-AT" dirty="0" err="1" smtClean="0"/>
              <a:t>priority</a:t>
            </a:r>
            <a:endParaRPr lang="de-AT" dirty="0" smtClean="0"/>
          </a:p>
          <a:p>
            <a:r>
              <a:rPr lang="de-AT" dirty="0" err="1" smtClean="0"/>
              <a:t>increasing</a:t>
            </a:r>
            <a:r>
              <a:rPr lang="de-AT" dirty="0" smtClean="0"/>
              <a:t> </a:t>
            </a:r>
            <a:r>
              <a:rPr lang="de-AT" dirty="0" err="1" smtClean="0"/>
              <a:t>economic</a:t>
            </a:r>
            <a:r>
              <a:rPr lang="de-AT" dirty="0" smtClean="0"/>
              <a:t> </a:t>
            </a:r>
            <a:r>
              <a:rPr lang="de-AT" dirty="0" err="1" smtClean="0"/>
              <a:t>growth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difficult</a:t>
            </a:r>
            <a:r>
              <a:rPr lang="de-AT" dirty="0" smtClean="0"/>
              <a:t> </a:t>
            </a:r>
            <a:r>
              <a:rPr lang="de-AT" dirty="0" err="1" smtClean="0"/>
              <a:t>under</a:t>
            </a:r>
            <a:r>
              <a:rPr lang="de-AT" dirty="0" smtClean="0"/>
              <a:t> </a:t>
            </a:r>
            <a:r>
              <a:rPr lang="de-AT" dirty="0" err="1" smtClean="0"/>
              <a:t>conditions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„</a:t>
            </a:r>
            <a:r>
              <a:rPr lang="de-AT" dirty="0" err="1" smtClean="0"/>
              <a:t>austerity</a:t>
            </a:r>
            <a:r>
              <a:rPr lang="de-AT" dirty="0" smtClean="0"/>
              <a:t>“ </a:t>
            </a:r>
            <a:r>
              <a:rPr lang="de-AT" dirty="0" err="1" smtClean="0"/>
              <a:t>imposed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EU </a:t>
            </a:r>
            <a:r>
              <a:rPr lang="de-AT" dirty="0" err="1" smtClean="0"/>
              <a:t>institutions</a:t>
            </a:r>
            <a:r>
              <a:rPr lang="de-AT" dirty="0" smtClean="0"/>
              <a:t> </a:t>
            </a:r>
            <a:r>
              <a:rPr lang="de-AT" dirty="0" smtClean="0">
                <a:sym typeface="Wingdings" pitchFamily="2" charset="2"/>
              </a:rPr>
              <a:t> </a:t>
            </a:r>
            <a:r>
              <a:rPr lang="de-AT" dirty="0" err="1" smtClean="0">
                <a:sym typeface="Wingdings" pitchFamily="2" charset="2"/>
              </a:rPr>
              <a:t>more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expansionist</a:t>
            </a:r>
            <a:r>
              <a:rPr lang="de-AT" dirty="0" smtClean="0">
                <a:sym typeface="Wingdings" pitchFamily="2" charset="2"/>
              </a:rPr>
              <a:t>, </a:t>
            </a:r>
            <a:r>
              <a:rPr lang="de-AT" dirty="0" err="1" smtClean="0">
                <a:sym typeface="Wingdings" pitchFamily="2" charset="2"/>
              </a:rPr>
              <a:t>esp</a:t>
            </a:r>
            <a:r>
              <a:rPr lang="de-AT" dirty="0" smtClean="0">
                <a:sym typeface="Wingdings" pitchFamily="2" charset="2"/>
              </a:rPr>
              <a:t>. Germany</a:t>
            </a:r>
          </a:p>
          <a:p>
            <a:r>
              <a:rPr lang="de-AT" dirty="0" smtClean="0">
                <a:sym typeface="Wingdings" pitchFamily="2" charset="2"/>
              </a:rPr>
              <a:t>in Austria: </a:t>
            </a:r>
            <a:r>
              <a:rPr lang="de-AT" dirty="0" err="1" smtClean="0">
                <a:sym typeface="Wingdings" pitchFamily="2" charset="2"/>
              </a:rPr>
              <a:t>strengthen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investment</a:t>
            </a:r>
            <a:r>
              <a:rPr lang="de-AT" dirty="0" smtClean="0">
                <a:sym typeface="Wingdings" pitchFamily="2" charset="2"/>
              </a:rPr>
              <a:t>, </a:t>
            </a:r>
            <a:r>
              <a:rPr lang="de-AT" dirty="0" err="1" smtClean="0">
                <a:sym typeface="Wingdings" pitchFamily="2" charset="2"/>
              </a:rPr>
              <a:t>esp</a:t>
            </a:r>
            <a:r>
              <a:rPr lang="de-AT" dirty="0" smtClean="0">
                <a:sym typeface="Wingdings" pitchFamily="2" charset="2"/>
              </a:rPr>
              <a:t>. </a:t>
            </a:r>
            <a:r>
              <a:rPr lang="de-AT" dirty="0" err="1" smtClean="0">
                <a:sym typeface="Wingdings" pitchFamily="2" charset="2"/>
              </a:rPr>
              <a:t>public</a:t>
            </a:r>
            <a:r>
              <a:rPr lang="de-AT" dirty="0" smtClean="0">
                <a:sym typeface="Wingdings" pitchFamily="2" charset="2"/>
              </a:rPr>
              <a:t> i.</a:t>
            </a:r>
          </a:p>
          <a:p>
            <a:r>
              <a:rPr lang="de-AT" dirty="0" err="1" smtClean="0">
                <a:sym typeface="Wingdings" pitchFamily="2" charset="2"/>
              </a:rPr>
              <a:t>boost</a:t>
            </a:r>
            <a:r>
              <a:rPr lang="de-AT" dirty="0" smtClean="0">
                <a:sym typeface="Wingdings" pitchFamily="2" charset="2"/>
              </a:rPr>
              <a:t>  </a:t>
            </a:r>
            <a:r>
              <a:rPr lang="de-AT" dirty="0" err="1" smtClean="0">
                <a:sym typeface="Wingdings" pitchFamily="2" charset="2"/>
              </a:rPr>
              <a:t>for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domestic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demand</a:t>
            </a:r>
            <a:r>
              <a:rPr lang="de-AT" dirty="0" smtClean="0">
                <a:sym typeface="Wingdings" pitchFamily="2" charset="2"/>
              </a:rPr>
              <a:t>: </a:t>
            </a:r>
            <a:r>
              <a:rPr lang="de-AT" dirty="0" err="1" smtClean="0">
                <a:sym typeface="Wingdings" pitchFamily="2" charset="2"/>
              </a:rPr>
              <a:t>reduction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of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income</a:t>
            </a:r>
            <a:r>
              <a:rPr lang="de-AT" dirty="0" smtClean="0">
                <a:sym typeface="Wingdings" pitchFamily="2" charset="2"/>
              </a:rPr>
              <a:t> tax 2016 </a:t>
            </a:r>
            <a:r>
              <a:rPr lang="de-AT" dirty="0" err="1" smtClean="0">
                <a:sym typeface="Wingdings" pitchFamily="2" charset="2"/>
              </a:rPr>
              <a:t>greatest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sucess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for</a:t>
            </a:r>
            <a:r>
              <a:rPr lang="de-AT" dirty="0" smtClean="0">
                <a:sym typeface="Wingdings" pitchFamily="2" charset="2"/>
              </a:rPr>
              <a:t> ÖGB in </a:t>
            </a:r>
            <a:r>
              <a:rPr lang="de-AT" dirty="0" err="1" smtClean="0">
                <a:sym typeface="Wingdings" pitchFamily="2" charset="2"/>
              </a:rPr>
              <a:t>recent</a:t>
            </a:r>
            <a:r>
              <a:rPr lang="de-AT" dirty="0" smtClean="0">
                <a:sym typeface="Wingdings" pitchFamily="2" charset="2"/>
              </a:rPr>
              <a:t> </a:t>
            </a:r>
            <a:r>
              <a:rPr lang="de-AT" dirty="0" err="1" smtClean="0">
                <a:sym typeface="Wingdings" pitchFamily="2" charset="2"/>
              </a:rPr>
              <a:t>years</a:t>
            </a:r>
            <a:endParaRPr lang="de-AT" dirty="0" smtClean="0">
              <a:sym typeface="Wingdings" pitchFamily="2" charset="2"/>
            </a:endParaRPr>
          </a:p>
          <a:p>
            <a:pPr>
              <a:buFont typeface="Symbol" pitchFamily="18" charset="2"/>
              <a:buChar char="-"/>
            </a:pPr>
            <a:r>
              <a:rPr lang="de-AT" dirty="0" err="1" smtClean="0"/>
              <a:t>big</a:t>
            </a:r>
            <a:r>
              <a:rPr lang="de-AT" dirty="0" smtClean="0"/>
              <a:t> </a:t>
            </a:r>
            <a:r>
              <a:rPr lang="de-AT" dirty="0" err="1" smtClean="0"/>
              <a:t>reduction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marginal tax rate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low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middle</a:t>
            </a:r>
            <a:r>
              <a:rPr lang="de-AT" dirty="0" smtClean="0"/>
              <a:t> </a:t>
            </a:r>
            <a:r>
              <a:rPr lang="de-AT" dirty="0" err="1" smtClean="0"/>
              <a:t>incomes</a:t>
            </a:r>
            <a:r>
              <a:rPr lang="de-AT" dirty="0" smtClean="0"/>
              <a:t> </a:t>
            </a:r>
            <a:r>
              <a:rPr lang="de-AT" dirty="0" smtClean="0">
                <a:sym typeface="Wingdings" pitchFamily="2" charset="2"/>
              </a:rPr>
              <a:t></a:t>
            </a:r>
            <a:endParaRPr lang="de-AT" dirty="0" smtClean="0"/>
          </a:p>
          <a:p>
            <a:pPr>
              <a:buFont typeface="Symbol" pitchFamily="18" charset="2"/>
              <a:buChar char="-"/>
            </a:pPr>
            <a:r>
              <a:rPr lang="de-AT" dirty="0" err="1" smtClean="0"/>
              <a:t>increase</a:t>
            </a:r>
            <a:r>
              <a:rPr lang="de-AT" dirty="0" smtClean="0"/>
              <a:t> in real </a:t>
            </a:r>
            <a:r>
              <a:rPr lang="de-AT" dirty="0" err="1" smtClean="0"/>
              <a:t>wages</a:t>
            </a:r>
            <a:r>
              <a:rPr lang="de-AT" dirty="0" smtClean="0"/>
              <a:t> after tax 2016 +2,6% (</a:t>
            </a:r>
            <a:r>
              <a:rPr lang="de-AT" dirty="0" err="1" smtClean="0"/>
              <a:t>as</a:t>
            </a:r>
            <a:r>
              <a:rPr lang="de-AT" dirty="0" smtClean="0"/>
              <a:t> </a:t>
            </a:r>
            <a:r>
              <a:rPr lang="de-AT" dirty="0" err="1" smtClean="0"/>
              <a:t>compared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wages</a:t>
            </a:r>
            <a:r>
              <a:rPr lang="de-AT" dirty="0" smtClean="0"/>
              <a:t> </a:t>
            </a:r>
            <a:r>
              <a:rPr lang="de-AT" dirty="0" err="1" smtClean="0"/>
              <a:t>before</a:t>
            </a:r>
            <a:r>
              <a:rPr lang="de-AT" dirty="0" smtClean="0"/>
              <a:t> tax </a:t>
            </a:r>
            <a:r>
              <a:rPr lang="de-AT" dirty="0" err="1" smtClean="0"/>
              <a:t>only</a:t>
            </a:r>
            <a:r>
              <a:rPr lang="de-AT" dirty="0" smtClean="0"/>
              <a:t> 0,1%) – </a:t>
            </a:r>
            <a:r>
              <a:rPr lang="de-AT" dirty="0" err="1" smtClean="0"/>
              <a:t>one</a:t>
            </a:r>
            <a:r>
              <a:rPr lang="de-AT" dirty="0" smtClean="0"/>
              <a:t> time </a:t>
            </a:r>
            <a:r>
              <a:rPr lang="de-AT" dirty="0" err="1" smtClean="0"/>
              <a:t>effect</a:t>
            </a:r>
            <a:r>
              <a:rPr lang="de-AT" dirty="0" smtClean="0"/>
              <a:t> </a:t>
            </a:r>
            <a:r>
              <a:rPr lang="de-AT" dirty="0" err="1" smtClean="0"/>
              <a:t>only</a:t>
            </a:r>
            <a:endParaRPr lang="de-A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Post-</a:t>
            </a:r>
            <a:r>
              <a:rPr lang="de-AT" dirty="0" err="1" smtClean="0"/>
              <a:t>recession</a:t>
            </a:r>
            <a:r>
              <a:rPr lang="de-AT" dirty="0" smtClean="0"/>
              <a:t> </a:t>
            </a:r>
            <a:r>
              <a:rPr lang="de-AT" dirty="0" err="1" smtClean="0"/>
              <a:t>performances</a:t>
            </a:r>
            <a:r>
              <a:rPr lang="de-AT" dirty="0" smtClean="0"/>
              <a:t> (GDP) AU, CZ, GE, €A </a:t>
            </a:r>
            <a:r>
              <a:rPr lang="de-AT" dirty="0" err="1" smtClean="0"/>
              <a:t>compared</a:t>
            </a:r>
            <a:endParaRPr lang="de-A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748883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Post-</a:t>
            </a:r>
            <a:r>
              <a:rPr lang="de-AT" dirty="0" err="1" smtClean="0"/>
              <a:t>recession</a:t>
            </a:r>
            <a:r>
              <a:rPr lang="de-AT" dirty="0" smtClean="0"/>
              <a:t> </a:t>
            </a:r>
            <a:r>
              <a:rPr lang="de-AT" dirty="0" err="1" smtClean="0"/>
              <a:t>performances</a:t>
            </a:r>
            <a:r>
              <a:rPr lang="de-AT" dirty="0" smtClean="0"/>
              <a:t> GDP </a:t>
            </a:r>
            <a:r>
              <a:rPr lang="de-AT" dirty="0" err="1" smtClean="0"/>
              <a:t>compared</a:t>
            </a:r>
            <a:endParaRPr lang="de-AT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6552728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Post-</a:t>
            </a:r>
            <a:r>
              <a:rPr lang="de-AT" dirty="0" err="1" smtClean="0"/>
              <a:t>recession</a:t>
            </a:r>
            <a:r>
              <a:rPr lang="de-AT" dirty="0" smtClean="0"/>
              <a:t> </a:t>
            </a:r>
            <a:r>
              <a:rPr lang="de-AT" dirty="0" err="1" smtClean="0"/>
              <a:t>performance</a:t>
            </a:r>
            <a:r>
              <a:rPr lang="de-AT" dirty="0" smtClean="0"/>
              <a:t> GDP </a:t>
            </a:r>
            <a:r>
              <a:rPr lang="de-AT" dirty="0" err="1" smtClean="0"/>
              <a:t>compared</a:t>
            </a:r>
            <a:endParaRPr lang="de-A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849694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err="1" smtClean="0"/>
              <a:t>Catching</a:t>
            </a:r>
            <a:r>
              <a:rPr lang="de-AT" b="1" dirty="0" smtClean="0"/>
              <a:t> </a:t>
            </a:r>
            <a:r>
              <a:rPr lang="de-AT" b="1" dirty="0" err="1" smtClean="0"/>
              <a:t>up</a:t>
            </a:r>
            <a:r>
              <a:rPr lang="de-AT" b="1" dirty="0" smtClean="0"/>
              <a:t> </a:t>
            </a:r>
            <a:r>
              <a:rPr lang="de-AT" b="1" dirty="0" err="1" smtClean="0"/>
              <a:t>process</a:t>
            </a:r>
            <a:r>
              <a:rPr lang="de-AT" b="1" dirty="0" smtClean="0"/>
              <a:t> </a:t>
            </a:r>
            <a:br>
              <a:rPr lang="de-AT" b="1" dirty="0" smtClean="0"/>
            </a:br>
            <a:r>
              <a:rPr lang="de-AT" sz="3100" dirty="0" smtClean="0"/>
              <a:t>GDP per </a:t>
            </a:r>
            <a:r>
              <a:rPr lang="de-AT" sz="3100" dirty="0" err="1" smtClean="0"/>
              <a:t>capita</a:t>
            </a:r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44824"/>
            <a:ext cx="6908801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err="1" smtClean="0"/>
              <a:t>Catching</a:t>
            </a:r>
            <a:r>
              <a:rPr lang="de-AT" b="1" dirty="0" smtClean="0"/>
              <a:t> </a:t>
            </a:r>
            <a:r>
              <a:rPr lang="de-AT" b="1" dirty="0" err="1" smtClean="0"/>
              <a:t>up</a:t>
            </a:r>
            <a:r>
              <a:rPr lang="de-AT" b="1" dirty="0" smtClean="0"/>
              <a:t> </a:t>
            </a:r>
            <a:r>
              <a:rPr lang="de-AT" b="1" dirty="0" err="1" smtClean="0"/>
              <a:t>process</a:t>
            </a:r>
            <a:r>
              <a:rPr lang="de-AT" b="1" dirty="0" smtClean="0"/>
              <a:t> </a:t>
            </a:r>
            <a:br>
              <a:rPr lang="de-AT" b="1" dirty="0" smtClean="0"/>
            </a:br>
            <a:r>
              <a:rPr lang="de-AT" sz="3100" dirty="0" smtClean="0"/>
              <a:t>GDP per </a:t>
            </a:r>
            <a:r>
              <a:rPr lang="de-AT" sz="3100" dirty="0" err="1" smtClean="0"/>
              <a:t>capita</a:t>
            </a:r>
            <a:endParaRPr lang="de-AT" sz="31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633670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808</Words>
  <Application>Microsoft Office PowerPoint</Application>
  <PresentationFormat>Předvádění na obrazovce (4:3)</PresentationFormat>
  <Paragraphs>118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Larissa-Design</vt:lpstr>
      <vt:lpstr>Austria‘s Economy: recent performance and long term economic policy orientation </vt:lpstr>
      <vt:lpstr>Austria: current indicators</vt:lpstr>
      <vt:lpstr>Austria: current indicators</vt:lpstr>
      <vt:lpstr>Austria – recent economic policy measures</vt:lpstr>
      <vt:lpstr>Post-recession performances (GDP) AU, CZ, GE, €A compared</vt:lpstr>
      <vt:lpstr>Post-recession performances GDP compared</vt:lpstr>
      <vt:lpstr>Post-recession performance GDP compared</vt:lpstr>
      <vt:lpstr>Catching up process  GDP per capita</vt:lpstr>
      <vt:lpstr>Catching up process  GDP per capita</vt:lpstr>
      <vt:lpstr>GDP per capita (in €)</vt:lpstr>
      <vt:lpstr>Catching up process  GDP per capita</vt:lpstr>
      <vt:lpstr>Catching up process Austria</vt:lpstr>
      <vt:lpstr>Catching up process Austria</vt:lpstr>
      <vt:lpstr>Austria‘s Social Partnership System</vt:lpstr>
      <vt:lpstr>Austria‘s Social Partnership System</vt:lpstr>
      <vt:lpstr>Austria‘s Social Partnership System</vt:lpstr>
      <vt:lpstr>Austria‘s Social Partnership System</vt:lpstr>
      <vt:lpstr>Snímek 18</vt:lpstr>
      <vt:lpstr>Structure of commodity exports by country 2014 CZ (left), AU (right)</vt:lpstr>
      <vt:lpstr>Structure of commodity exports by country 2014</vt:lpstr>
      <vt:lpstr>Structure of commodity exports 2014</vt:lpstr>
      <vt:lpstr>Structure of commodity exports    2014</vt:lpstr>
      <vt:lpstr>THE END thank you!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guenther</dc:creator>
  <cp:lastModifiedBy>hp</cp:lastModifiedBy>
  <cp:revision>17</cp:revision>
  <dcterms:created xsi:type="dcterms:W3CDTF">2016-04-03T09:46:08Z</dcterms:created>
  <dcterms:modified xsi:type="dcterms:W3CDTF">2016-04-05T13:48:31Z</dcterms:modified>
</cp:coreProperties>
</file>